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467" r:id="rId2"/>
    <p:sldId id="465" r:id="rId3"/>
    <p:sldId id="466" r:id="rId4"/>
    <p:sldId id="447" r:id="rId5"/>
    <p:sldId id="258" r:id="rId6"/>
    <p:sldId id="488" r:id="rId7"/>
    <p:sldId id="262" r:id="rId8"/>
    <p:sldId id="312" r:id="rId9"/>
    <p:sldId id="259" r:id="rId10"/>
    <p:sldId id="277" r:id="rId11"/>
    <p:sldId id="293" r:id="rId12"/>
    <p:sldId id="298" r:id="rId13"/>
    <p:sldId id="313" r:id="rId14"/>
    <p:sldId id="311" r:id="rId15"/>
    <p:sldId id="419" r:id="rId16"/>
    <p:sldId id="487" r:id="rId17"/>
    <p:sldId id="439" r:id="rId18"/>
    <p:sldId id="306" r:id="rId19"/>
    <p:sldId id="471" r:id="rId20"/>
    <p:sldId id="288" r:id="rId21"/>
    <p:sldId id="315" r:id="rId22"/>
    <p:sldId id="316" r:id="rId23"/>
    <p:sldId id="440" r:id="rId24"/>
    <p:sldId id="489" r:id="rId25"/>
    <p:sldId id="441" r:id="rId26"/>
    <p:sldId id="448" r:id="rId27"/>
    <p:sldId id="457" r:id="rId28"/>
    <p:sldId id="260" r:id="rId29"/>
    <p:sldId id="443" r:id="rId30"/>
    <p:sldId id="444" r:id="rId31"/>
    <p:sldId id="263" r:id="rId32"/>
    <p:sldId id="469" r:id="rId33"/>
    <p:sldId id="470" r:id="rId34"/>
    <p:sldId id="490" r:id="rId35"/>
    <p:sldId id="450" r:id="rId36"/>
    <p:sldId id="479" r:id="rId37"/>
    <p:sldId id="451" r:id="rId38"/>
    <p:sldId id="446" r:id="rId39"/>
    <p:sldId id="452" r:id="rId40"/>
    <p:sldId id="458" r:id="rId41"/>
    <p:sldId id="445" r:id="rId42"/>
    <p:sldId id="453" r:id="rId43"/>
    <p:sldId id="454" r:id="rId44"/>
    <p:sldId id="460" r:id="rId45"/>
    <p:sldId id="461" r:id="rId46"/>
    <p:sldId id="462" r:id="rId47"/>
    <p:sldId id="463" r:id="rId48"/>
    <p:sldId id="474" r:id="rId49"/>
    <p:sldId id="492" r:id="rId50"/>
    <p:sldId id="475" r:id="rId51"/>
    <p:sldId id="491" r:id="rId52"/>
    <p:sldId id="493" r:id="rId53"/>
    <p:sldId id="482" r:id="rId54"/>
    <p:sldId id="459" r:id="rId55"/>
    <p:sldId id="473" r:id="rId56"/>
    <p:sldId id="480" r:id="rId57"/>
    <p:sldId id="477" r:id="rId58"/>
    <p:sldId id="468" r:id="rId59"/>
    <p:sldId id="476" r:id="rId60"/>
    <p:sldId id="485" r:id="rId61"/>
    <p:sldId id="486" r:id="rId62"/>
    <p:sldId id="484" r:id="rId63"/>
    <p:sldId id="48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5" autoAdjust="0"/>
    <p:restoredTop sz="92632" autoAdjust="0"/>
  </p:normalViewPr>
  <p:slideViewPr>
    <p:cSldViewPr snapToGrid="0">
      <p:cViewPr varScale="1">
        <p:scale>
          <a:sx n="63" d="100"/>
          <a:sy n="63" d="100"/>
        </p:scale>
        <p:origin x="760" y="44"/>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C5925E-A5F1-40CF-8C5A-1F3568FEDAEC}" type="doc">
      <dgm:prSet loTypeId="urn:microsoft.com/office/officeart/2005/8/layout/pyramid3" loCatId="pyramid" qsTypeId="urn:microsoft.com/office/officeart/2005/8/quickstyle/3d1" qsCatId="3D" csTypeId="urn:microsoft.com/office/officeart/2005/8/colors/colorful1" csCatId="colorful" phldr="1"/>
      <dgm:spPr/>
    </dgm:pt>
    <dgm:pt modelId="{9469B426-CD64-404B-A693-11DAF7CBA695}">
      <dgm:prSet phldrT="[Text]" custT="1"/>
      <dgm:spPr>
        <a:solidFill>
          <a:schemeClr val="accent1">
            <a:lumMod val="60000"/>
            <a:lumOff val="40000"/>
          </a:schemeClr>
        </a:solidFill>
      </dgm:spPr>
      <dgm:t>
        <a:bodyPr/>
        <a:lstStyle/>
        <a:p>
          <a:r>
            <a:rPr lang="sr-Latn-RS" sz="1800" dirty="0">
              <a:solidFill>
                <a:schemeClr val="tx1"/>
              </a:solidFill>
            </a:rPr>
            <a:t>Prvi intervju (HR)</a:t>
          </a:r>
          <a:endParaRPr lang="en-US" sz="1800" dirty="0">
            <a:solidFill>
              <a:schemeClr val="tx1"/>
            </a:solidFill>
          </a:endParaRPr>
        </a:p>
      </dgm:t>
    </dgm:pt>
    <dgm:pt modelId="{D7B1B3AE-1833-45AE-BC14-AC0D3B9AD63B}" type="parTrans" cxnId="{6741AB29-5845-455D-8C99-2E5C4B64E9EC}">
      <dgm:prSet/>
      <dgm:spPr/>
      <dgm:t>
        <a:bodyPr/>
        <a:lstStyle/>
        <a:p>
          <a:endParaRPr lang="en-US"/>
        </a:p>
      </dgm:t>
    </dgm:pt>
    <dgm:pt modelId="{727DC2EE-DA11-4A19-9236-D3E711B4A016}" type="sibTrans" cxnId="{6741AB29-5845-455D-8C99-2E5C4B64E9EC}">
      <dgm:prSet/>
      <dgm:spPr/>
      <dgm:t>
        <a:bodyPr/>
        <a:lstStyle/>
        <a:p>
          <a:endParaRPr lang="en-US"/>
        </a:p>
      </dgm:t>
    </dgm:pt>
    <dgm:pt modelId="{3C9786CA-7163-40EA-89B6-995F7B682D04}">
      <dgm:prSet custT="1"/>
      <dgm:spPr>
        <a:solidFill>
          <a:schemeClr val="accent2">
            <a:lumMod val="60000"/>
            <a:lumOff val="40000"/>
          </a:schemeClr>
        </a:solidFill>
      </dgm:spPr>
      <dgm:t>
        <a:bodyPr/>
        <a:lstStyle/>
        <a:p>
          <a:r>
            <a:rPr lang="sr-Latn-RS" sz="1800" dirty="0">
              <a:solidFill>
                <a:schemeClr val="tx1"/>
              </a:solidFill>
            </a:rPr>
            <a:t>Pregledanje i selekcija biografija (CV)</a:t>
          </a:r>
          <a:endParaRPr lang="en-US" sz="1800" dirty="0">
            <a:solidFill>
              <a:schemeClr val="tx1"/>
            </a:solidFill>
          </a:endParaRPr>
        </a:p>
      </dgm:t>
    </dgm:pt>
    <dgm:pt modelId="{1EC1E914-FA15-449B-96AF-A9727EE16B9F}" type="parTrans" cxnId="{7CD2E7D1-95DE-4E13-8F9D-5017A5DCFA5C}">
      <dgm:prSet/>
      <dgm:spPr/>
      <dgm:t>
        <a:bodyPr/>
        <a:lstStyle/>
        <a:p>
          <a:endParaRPr lang="en-US"/>
        </a:p>
      </dgm:t>
    </dgm:pt>
    <dgm:pt modelId="{7E5E8F83-55DD-4EBD-B2B1-EE0E9B0D61CE}" type="sibTrans" cxnId="{7CD2E7D1-95DE-4E13-8F9D-5017A5DCFA5C}">
      <dgm:prSet/>
      <dgm:spPr/>
      <dgm:t>
        <a:bodyPr/>
        <a:lstStyle/>
        <a:p>
          <a:endParaRPr lang="en-US"/>
        </a:p>
      </dgm:t>
    </dgm:pt>
    <dgm:pt modelId="{201923D5-5283-4EFF-8AF0-5489CED79C26}">
      <dgm:prSet phldrT="[Text]" custT="1"/>
      <dgm:spPr>
        <a:solidFill>
          <a:schemeClr val="accent2">
            <a:lumMod val="60000"/>
            <a:lumOff val="40000"/>
          </a:schemeClr>
        </a:solidFill>
      </dgm:spPr>
      <dgm:t>
        <a:bodyPr/>
        <a:lstStyle/>
        <a:p>
          <a:r>
            <a:rPr lang="sr-Latn-RS" sz="1800" dirty="0">
              <a:solidFill>
                <a:schemeClr val="tx1"/>
              </a:solidFill>
            </a:rPr>
            <a:t>Finalni intervju</a:t>
          </a:r>
          <a:endParaRPr lang="en-US" sz="1800" dirty="0">
            <a:solidFill>
              <a:schemeClr val="tx1"/>
            </a:solidFill>
          </a:endParaRPr>
        </a:p>
      </dgm:t>
    </dgm:pt>
    <dgm:pt modelId="{DE9940ED-6393-48D2-B6DE-9A453A8B870F}" type="parTrans" cxnId="{4B727B73-AAED-442D-B5E7-6AD4DEF65EAB}">
      <dgm:prSet/>
      <dgm:spPr/>
      <dgm:t>
        <a:bodyPr/>
        <a:lstStyle/>
        <a:p>
          <a:endParaRPr lang="en-US"/>
        </a:p>
      </dgm:t>
    </dgm:pt>
    <dgm:pt modelId="{76BE23A2-1EA7-4095-9A38-DEB815D08B80}" type="sibTrans" cxnId="{4B727B73-AAED-442D-B5E7-6AD4DEF65EAB}">
      <dgm:prSet/>
      <dgm:spPr/>
      <dgm:t>
        <a:bodyPr/>
        <a:lstStyle/>
        <a:p>
          <a:endParaRPr lang="en-US"/>
        </a:p>
      </dgm:t>
    </dgm:pt>
    <dgm:pt modelId="{D8E3FB95-29ED-485C-8070-6786FFF44E26}">
      <dgm:prSet phldrT="[Text]" custT="1"/>
      <dgm:spPr>
        <a:solidFill>
          <a:schemeClr val="accent4">
            <a:lumMod val="60000"/>
            <a:lumOff val="40000"/>
          </a:schemeClr>
        </a:solidFill>
      </dgm:spPr>
      <dgm:t>
        <a:bodyPr/>
        <a:lstStyle/>
        <a:p>
          <a:r>
            <a:rPr lang="sr-Latn-RS" sz="1800" dirty="0">
              <a:solidFill>
                <a:schemeClr val="tx1"/>
              </a:solidFill>
            </a:rPr>
            <a:t>Tehnički intervju (HR + HM)</a:t>
          </a:r>
          <a:endParaRPr lang="en-US" sz="1800" dirty="0">
            <a:solidFill>
              <a:schemeClr val="tx1"/>
            </a:solidFill>
          </a:endParaRPr>
        </a:p>
      </dgm:t>
    </dgm:pt>
    <dgm:pt modelId="{AD1A49D3-8F4C-4B2D-B232-BA2DF669DC6F}" type="sibTrans" cxnId="{D3B66A3C-80D1-4E80-A110-D4A64CF6E2BC}">
      <dgm:prSet/>
      <dgm:spPr/>
      <dgm:t>
        <a:bodyPr/>
        <a:lstStyle/>
        <a:p>
          <a:endParaRPr lang="en-US"/>
        </a:p>
      </dgm:t>
    </dgm:pt>
    <dgm:pt modelId="{B9C86B64-8ACE-438B-B565-F2AAE0749160}" type="parTrans" cxnId="{D3B66A3C-80D1-4E80-A110-D4A64CF6E2BC}">
      <dgm:prSet/>
      <dgm:spPr/>
      <dgm:t>
        <a:bodyPr/>
        <a:lstStyle/>
        <a:p>
          <a:endParaRPr lang="en-US"/>
        </a:p>
      </dgm:t>
    </dgm:pt>
    <dgm:pt modelId="{6E517D56-622D-46BE-B6A7-908CF0011D66}">
      <dgm:prSet phldrT="[Text]" custT="1"/>
      <dgm:spPr/>
      <dgm:t>
        <a:bodyPr/>
        <a:lstStyle/>
        <a:p>
          <a:r>
            <a:rPr lang="sr-Latn-RS" sz="1800" dirty="0">
              <a:solidFill>
                <a:schemeClr val="tx1"/>
              </a:solidFill>
            </a:rPr>
            <a:t>Online ili uživo</a:t>
          </a:r>
          <a:endParaRPr lang="en-US" sz="1800" dirty="0">
            <a:solidFill>
              <a:schemeClr val="tx1"/>
            </a:solidFill>
          </a:endParaRPr>
        </a:p>
      </dgm:t>
    </dgm:pt>
    <dgm:pt modelId="{715AEBA2-9C8F-4A95-94F2-DECBB14FE61C}" type="parTrans" cxnId="{8EEF9A5B-66A7-4934-9D65-73B809ED8A63}">
      <dgm:prSet/>
      <dgm:spPr/>
      <dgm:t>
        <a:bodyPr/>
        <a:lstStyle/>
        <a:p>
          <a:endParaRPr lang="en-US"/>
        </a:p>
      </dgm:t>
    </dgm:pt>
    <dgm:pt modelId="{75D47D5B-8E0C-4EE5-92CB-A5B84B14C2C6}" type="sibTrans" cxnId="{8EEF9A5B-66A7-4934-9D65-73B809ED8A63}">
      <dgm:prSet/>
      <dgm:spPr/>
      <dgm:t>
        <a:bodyPr/>
        <a:lstStyle/>
        <a:p>
          <a:endParaRPr lang="en-US"/>
        </a:p>
      </dgm:t>
    </dgm:pt>
    <dgm:pt modelId="{9BBD4ED0-7D7F-4419-A3EF-15B08A801A11}">
      <dgm:prSet custT="1"/>
      <dgm:spPr/>
      <dgm:t>
        <a:bodyPr/>
        <a:lstStyle/>
        <a:p>
          <a:r>
            <a:rPr lang="sr-Latn-RS" sz="1800" dirty="0">
              <a:solidFill>
                <a:schemeClr val="tx1"/>
              </a:solidFill>
            </a:rPr>
            <a:t>Eksterno</a:t>
          </a:r>
          <a:endParaRPr lang="en-US" sz="1800" dirty="0">
            <a:solidFill>
              <a:schemeClr val="tx1"/>
            </a:solidFill>
          </a:endParaRPr>
        </a:p>
      </dgm:t>
    </dgm:pt>
    <dgm:pt modelId="{B290379E-8233-46E2-AA4C-78222D9C2458}" type="parTrans" cxnId="{B0A5D890-0785-478D-A749-BC88010ED730}">
      <dgm:prSet/>
      <dgm:spPr/>
      <dgm:t>
        <a:bodyPr/>
        <a:lstStyle/>
        <a:p>
          <a:endParaRPr lang="en-US"/>
        </a:p>
      </dgm:t>
    </dgm:pt>
    <dgm:pt modelId="{5971CBAF-5294-406B-8091-9E29537611AD}" type="sibTrans" cxnId="{B0A5D890-0785-478D-A749-BC88010ED730}">
      <dgm:prSet/>
      <dgm:spPr/>
      <dgm:t>
        <a:bodyPr/>
        <a:lstStyle/>
        <a:p>
          <a:endParaRPr lang="en-US"/>
        </a:p>
      </dgm:t>
    </dgm:pt>
    <dgm:pt modelId="{8785C2E5-60DA-4410-A3C3-24715F3ABDBD}">
      <dgm:prSet custT="1"/>
      <dgm:spPr/>
      <dgm:t>
        <a:bodyPr/>
        <a:lstStyle/>
        <a:p>
          <a:r>
            <a:rPr lang="sr-Latn-RS" sz="1800" dirty="0">
              <a:solidFill>
                <a:schemeClr val="tx1"/>
              </a:solidFill>
            </a:rPr>
            <a:t>Interno</a:t>
          </a:r>
          <a:endParaRPr lang="en-US" sz="1800" dirty="0">
            <a:solidFill>
              <a:schemeClr val="tx1"/>
            </a:solidFill>
          </a:endParaRPr>
        </a:p>
      </dgm:t>
    </dgm:pt>
    <dgm:pt modelId="{90CB5037-3758-4040-BF41-14D055AD86E6}" type="parTrans" cxnId="{D8F4D07D-92F0-4076-B4AC-DA1D2959DD36}">
      <dgm:prSet/>
      <dgm:spPr/>
      <dgm:t>
        <a:bodyPr/>
        <a:lstStyle/>
        <a:p>
          <a:endParaRPr lang="en-US"/>
        </a:p>
      </dgm:t>
    </dgm:pt>
    <dgm:pt modelId="{F06A7B2E-FED6-4BE2-88D0-D684A6244B49}" type="sibTrans" cxnId="{D8F4D07D-92F0-4076-B4AC-DA1D2959DD36}">
      <dgm:prSet/>
      <dgm:spPr/>
      <dgm:t>
        <a:bodyPr/>
        <a:lstStyle/>
        <a:p>
          <a:endParaRPr lang="en-US"/>
        </a:p>
      </dgm:t>
    </dgm:pt>
    <dgm:pt modelId="{4269582F-2082-4713-BE37-DD787F876700}">
      <dgm:prSet phldrT="[Text]" custT="1"/>
      <dgm:spPr>
        <a:solidFill>
          <a:schemeClr val="accent6">
            <a:lumMod val="60000"/>
            <a:lumOff val="40000"/>
          </a:schemeClr>
        </a:solidFill>
      </dgm:spPr>
      <dgm:t>
        <a:bodyPr/>
        <a:lstStyle/>
        <a:p>
          <a:r>
            <a:rPr lang="sr-Latn-RS" sz="1800" dirty="0">
              <a:solidFill>
                <a:schemeClr val="tx1"/>
              </a:solidFill>
            </a:rPr>
            <a:t>Testiranje</a:t>
          </a:r>
          <a:endParaRPr lang="en-US" sz="1800" dirty="0">
            <a:solidFill>
              <a:schemeClr val="tx1"/>
            </a:solidFill>
          </a:endParaRPr>
        </a:p>
      </dgm:t>
    </dgm:pt>
    <dgm:pt modelId="{AD5488FE-5E6B-4808-B3C1-10EB23A3708C}" type="parTrans" cxnId="{8F84ACCE-CC2C-4F31-876B-B95C1C4CBBBF}">
      <dgm:prSet/>
      <dgm:spPr/>
      <dgm:t>
        <a:bodyPr/>
        <a:lstStyle/>
        <a:p>
          <a:endParaRPr lang="en-US"/>
        </a:p>
      </dgm:t>
    </dgm:pt>
    <dgm:pt modelId="{B784083D-7226-4DF1-9F47-16BA6153AC97}" type="sibTrans" cxnId="{8F84ACCE-CC2C-4F31-876B-B95C1C4CBBBF}">
      <dgm:prSet/>
      <dgm:spPr/>
      <dgm:t>
        <a:bodyPr/>
        <a:lstStyle/>
        <a:p>
          <a:endParaRPr lang="en-US"/>
        </a:p>
      </dgm:t>
    </dgm:pt>
    <dgm:pt modelId="{EC63AF43-B830-4D82-B66A-CFFC298D97B3}">
      <dgm:prSet phldrT="[Text]" custT="1"/>
      <dgm:spPr/>
      <dgm:t>
        <a:bodyPr/>
        <a:lstStyle/>
        <a:p>
          <a:r>
            <a:rPr lang="sr-Latn-RS" sz="1800" dirty="0">
              <a:solidFill>
                <a:schemeClr val="tx1"/>
              </a:solidFill>
            </a:rPr>
            <a:t>Sposobnosti i ličnosti</a:t>
          </a:r>
          <a:endParaRPr lang="en-US" sz="1800" dirty="0">
            <a:solidFill>
              <a:schemeClr val="tx1"/>
            </a:solidFill>
          </a:endParaRPr>
        </a:p>
      </dgm:t>
    </dgm:pt>
    <dgm:pt modelId="{711069AB-37FB-4682-A1FB-B27CAB6025AD}" type="parTrans" cxnId="{7C4C9B54-E909-4B47-836E-7CEE52F950C1}">
      <dgm:prSet/>
      <dgm:spPr/>
      <dgm:t>
        <a:bodyPr/>
        <a:lstStyle/>
        <a:p>
          <a:endParaRPr lang="en-US"/>
        </a:p>
      </dgm:t>
    </dgm:pt>
    <dgm:pt modelId="{0598ECD4-67EA-4D19-AE8C-75477603F096}" type="sibTrans" cxnId="{7C4C9B54-E909-4B47-836E-7CEE52F950C1}">
      <dgm:prSet/>
      <dgm:spPr/>
      <dgm:t>
        <a:bodyPr/>
        <a:lstStyle/>
        <a:p>
          <a:endParaRPr lang="en-US"/>
        </a:p>
      </dgm:t>
    </dgm:pt>
    <dgm:pt modelId="{342A7AD9-6D14-4352-B793-80300FF3ECE3}">
      <dgm:prSet phldrT="[Text]" custT="1"/>
      <dgm:spPr/>
      <dgm:t>
        <a:bodyPr/>
        <a:lstStyle/>
        <a:p>
          <a:r>
            <a:rPr lang="sr-Latn-RS" sz="1800" dirty="0">
              <a:solidFill>
                <a:schemeClr val="tx1"/>
              </a:solidFill>
            </a:rPr>
            <a:t>Zadatak</a:t>
          </a:r>
          <a:endParaRPr lang="en-US" sz="1800" dirty="0">
            <a:solidFill>
              <a:schemeClr val="tx1"/>
            </a:solidFill>
          </a:endParaRPr>
        </a:p>
      </dgm:t>
    </dgm:pt>
    <dgm:pt modelId="{095DB630-B8D7-44F1-9FB4-1A1AE7EB7AC6}" type="parTrans" cxnId="{415EA785-0D81-4E9D-9D66-10B9BAAA8741}">
      <dgm:prSet/>
      <dgm:spPr/>
      <dgm:t>
        <a:bodyPr/>
        <a:lstStyle/>
        <a:p>
          <a:endParaRPr lang="en-US"/>
        </a:p>
      </dgm:t>
    </dgm:pt>
    <dgm:pt modelId="{E21CAE39-3052-4F36-AC41-5E628B949D0C}" type="sibTrans" cxnId="{415EA785-0D81-4E9D-9D66-10B9BAAA8741}">
      <dgm:prSet/>
      <dgm:spPr/>
      <dgm:t>
        <a:bodyPr/>
        <a:lstStyle/>
        <a:p>
          <a:endParaRPr lang="en-US"/>
        </a:p>
      </dgm:t>
    </dgm:pt>
    <dgm:pt modelId="{9852C742-F0E5-4E0D-B9E7-7B2B9DD7BE30}" type="pres">
      <dgm:prSet presAssocID="{8EC5925E-A5F1-40CF-8C5A-1F3568FEDAEC}" presName="Name0" presStyleCnt="0">
        <dgm:presLayoutVars>
          <dgm:dir/>
          <dgm:animLvl val="lvl"/>
          <dgm:resizeHandles val="exact"/>
        </dgm:presLayoutVars>
      </dgm:prSet>
      <dgm:spPr/>
    </dgm:pt>
    <dgm:pt modelId="{8715F160-10D8-42DB-B280-44DF1EBEE32D}" type="pres">
      <dgm:prSet presAssocID="{3C9786CA-7163-40EA-89B6-995F7B682D04}" presName="Name8" presStyleCnt="0"/>
      <dgm:spPr/>
    </dgm:pt>
    <dgm:pt modelId="{2B3DF1AD-B1A1-4CDE-BC9D-56C80425F3CC}" type="pres">
      <dgm:prSet presAssocID="{3C9786CA-7163-40EA-89B6-995F7B682D04}" presName="acctBkgd" presStyleLbl="alignAcc1" presStyleIdx="0" presStyleCnt="3"/>
      <dgm:spPr/>
    </dgm:pt>
    <dgm:pt modelId="{1D1FEC4A-C6A5-49A1-878E-AB36FF038B49}" type="pres">
      <dgm:prSet presAssocID="{3C9786CA-7163-40EA-89B6-995F7B682D04}" presName="acctTx" presStyleLbl="alignAcc1" presStyleIdx="0" presStyleCnt="3">
        <dgm:presLayoutVars>
          <dgm:bulletEnabled val="1"/>
        </dgm:presLayoutVars>
      </dgm:prSet>
      <dgm:spPr/>
    </dgm:pt>
    <dgm:pt modelId="{C18A9E1D-1E8C-4474-AFB0-38187B9929AA}" type="pres">
      <dgm:prSet presAssocID="{3C9786CA-7163-40EA-89B6-995F7B682D04}" presName="level" presStyleLbl="node1" presStyleIdx="0" presStyleCnt="5" custLinFactNeighborX="200" custLinFactNeighborY="-1639">
        <dgm:presLayoutVars>
          <dgm:chMax val="1"/>
          <dgm:bulletEnabled val="1"/>
        </dgm:presLayoutVars>
      </dgm:prSet>
      <dgm:spPr/>
    </dgm:pt>
    <dgm:pt modelId="{8D5D15C9-EC1C-4691-A0DF-268AA6235AB7}" type="pres">
      <dgm:prSet presAssocID="{3C9786CA-7163-40EA-89B6-995F7B682D04}" presName="levelTx" presStyleLbl="revTx" presStyleIdx="0" presStyleCnt="0">
        <dgm:presLayoutVars>
          <dgm:chMax val="1"/>
          <dgm:bulletEnabled val="1"/>
        </dgm:presLayoutVars>
      </dgm:prSet>
      <dgm:spPr/>
    </dgm:pt>
    <dgm:pt modelId="{B1B5C766-8EA8-4C57-BF31-4CEC38B2446E}" type="pres">
      <dgm:prSet presAssocID="{9469B426-CD64-404B-A693-11DAF7CBA695}" presName="Name8" presStyleCnt="0"/>
      <dgm:spPr/>
    </dgm:pt>
    <dgm:pt modelId="{44C78F3A-7712-4FEE-B65F-7489F0A5B65B}" type="pres">
      <dgm:prSet presAssocID="{9469B426-CD64-404B-A693-11DAF7CBA695}" presName="acctBkgd" presStyleLbl="alignAcc1" presStyleIdx="1" presStyleCnt="3"/>
      <dgm:spPr/>
    </dgm:pt>
    <dgm:pt modelId="{28AC989C-07A6-4D5F-8416-3E9720B5F311}" type="pres">
      <dgm:prSet presAssocID="{9469B426-CD64-404B-A693-11DAF7CBA695}" presName="acctTx" presStyleLbl="alignAcc1" presStyleIdx="1" presStyleCnt="3">
        <dgm:presLayoutVars>
          <dgm:bulletEnabled val="1"/>
        </dgm:presLayoutVars>
      </dgm:prSet>
      <dgm:spPr/>
    </dgm:pt>
    <dgm:pt modelId="{F23B06B3-1A9A-4901-AE49-7439313622C2}" type="pres">
      <dgm:prSet presAssocID="{9469B426-CD64-404B-A693-11DAF7CBA695}" presName="level" presStyleLbl="node1" presStyleIdx="1" presStyleCnt="5" custLinFactNeighborY="1639">
        <dgm:presLayoutVars>
          <dgm:chMax val="1"/>
          <dgm:bulletEnabled val="1"/>
        </dgm:presLayoutVars>
      </dgm:prSet>
      <dgm:spPr/>
    </dgm:pt>
    <dgm:pt modelId="{C2747334-3427-4D00-972D-69951F8E0B80}" type="pres">
      <dgm:prSet presAssocID="{9469B426-CD64-404B-A693-11DAF7CBA695}" presName="levelTx" presStyleLbl="revTx" presStyleIdx="0" presStyleCnt="0">
        <dgm:presLayoutVars>
          <dgm:chMax val="1"/>
          <dgm:bulletEnabled val="1"/>
        </dgm:presLayoutVars>
      </dgm:prSet>
      <dgm:spPr/>
    </dgm:pt>
    <dgm:pt modelId="{A8AD22B9-EB2C-46A7-AC21-7D3E48056536}" type="pres">
      <dgm:prSet presAssocID="{D8E3FB95-29ED-485C-8070-6786FFF44E26}" presName="Name8" presStyleCnt="0"/>
      <dgm:spPr/>
    </dgm:pt>
    <dgm:pt modelId="{700FF961-B9F6-4333-9397-9F4E8ED1FE80}" type="pres">
      <dgm:prSet presAssocID="{D8E3FB95-29ED-485C-8070-6786FFF44E26}" presName="level" presStyleLbl="node1" presStyleIdx="2" presStyleCnt="5">
        <dgm:presLayoutVars>
          <dgm:chMax val="1"/>
          <dgm:bulletEnabled val="1"/>
        </dgm:presLayoutVars>
      </dgm:prSet>
      <dgm:spPr/>
    </dgm:pt>
    <dgm:pt modelId="{E39E3407-700A-409C-AFC3-A7B7DD3497CE}" type="pres">
      <dgm:prSet presAssocID="{D8E3FB95-29ED-485C-8070-6786FFF44E26}" presName="levelTx" presStyleLbl="revTx" presStyleIdx="0" presStyleCnt="0">
        <dgm:presLayoutVars>
          <dgm:chMax val="1"/>
          <dgm:bulletEnabled val="1"/>
        </dgm:presLayoutVars>
      </dgm:prSet>
      <dgm:spPr/>
    </dgm:pt>
    <dgm:pt modelId="{9F209E45-0151-400E-A296-503B3592CB32}" type="pres">
      <dgm:prSet presAssocID="{4269582F-2082-4713-BE37-DD787F876700}" presName="Name8" presStyleCnt="0"/>
      <dgm:spPr/>
    </dgm:pt>
    <dgm:pt modelId="{4751931B-C442-47A3-A53A-FFEDB5121662}" type="pres">
      <dgm:prSet presAssocID="{4269582F-2082-4713-BE37-DD787F876700}" presName="acctBkgd" presStyleLbl="alignAcc1" presStyleIdx="2" presStyleCnt="3"/>
      <dgm:spPr/>
    </dgm:pt>
    <dgm:pt modelId="{CCCF749C-E950-4AAE-84A5-36232BDE2970}" type="pres">
      <dgm:prSet presAssocID="{4269582F-2082-4713-BE37-DD787F876700}" presName="acctTx" presStyleLbl="alignAcc1" presStyleIdx="2" presStyleCnt="3">
        <dgm:presLayoutVars>
          <dgm:bulletEnabled val="1"/>
        </dgm:presLayoutVars>
      </dgm:prSet>
      <dgm:spPr/>
    </dgm:pt>
    <dgm:pt modelId="{2436F49F-AF70-4601-AC10-4C2805E88B50}" type="pres">
      <dgm:prSet presAssocID="{4269582F-2082-4713-BE37-DD787F876700}" presName="level" presStyleLbl="node1" presStyleIdx="3" presStyleCnt="5">
        <dgm:presLayoutVars>
          <dgm:chMax val="1"/>
          <dgm:bulletEnabled val="1"/>
        </dgm:presLayoutVars>
      </dgm:prSet>
      <dgm:spPr/>
    </dgm:pt>
    <dgm:pt modelId="{B74DBBF4-D2D7-4ADE-BDCC-3DE6EDD52090}" type="pres">
      <dgm:prSet presAssocID="{4269582F-2082-4713-BE37-DD787F876700}" presName="levelTx" presStyleLbl="revTx" presStyleIdx="0" presStyleCnt="0">
        <dgm:presLayoutVars>
          <dgm:chMax val="1"/>
          <dgm:bulletEnabled val="1"/>
        </dgm:presLayoutVars>
      </dgm:prSet>
      <dgm:spPr/>
    </dgm:pt>
    <dgm:pt modelId="{2F4E0913-BDBC-4244-89C7-52A66E153631}" type="pres">
      <dgm:prSet presAssocID="{201923D5-5283-4EFF-8AF0-5489CED79C26}" presName="Name8" presStyleCnt="0"/>
      <dgm:spPr/>
    </dgm:pt>
    <dgm:pt modelId="{C8068BA4-0A5E-47E0-A70A-301D15C321A9}" type="pres">
      <dgm:prSet presAssocID="{201923D5-5283-4EFF-8AF0-5489CED79C26}" presName="level" presStyleLbl="node1" presStyleIdx="4" presStyleCnt="5">
        <dgm:presLayoutVars>
          <dgm:chMax val="1"/>
          <dgm:bulletEnabled val="1"/>
        </dgm:presLayoutVars>
      </dgm:prSet>
      <dgm:spPr/>
    </dgm:pt>
    <dgm:pt modelId="{FD8D83C0-B98C-42C0-BA7A-906A400A2834}" type="pres">
      <dgm:prSet presAssocID="{201923D5-5283-4EFF-8AF0-5489CED79C26}" presName="levelTx" presStyleLbl="revTx" presStyleIdx="0" presStyleCnt="0">
        <dgm:presLayoutVars>
          <dgm:chMax val="1"/>
          <dgm:bulletEnabled val="1"/>
        </dgm:presLayoutVars>
      </dgm:prSet>
      <dgm:spPr/>
    </dgm:pt>
  </dgm:ptLst>
  <dgm:cxnLst>
    <dgm:cxn modelId="{383BDC13-8584-4BD0-AE46-7C709BA3F0FF}" type="presOf" srcId="{9BBD4ED0-7D7F-4419-A3EF-15B08A801A11}" destId="{1D1FEC4A-C6A5-49A1-878E-AB36FF038B49}" srcOrd="1" destOrd="0" presId="urn:microsoft.com/office/officeart/2005/8/layout/pyramid3"/>
    <dgm:cxn modelId="{75913114-67E1-43B7-A3B8-C7FA50493058}" type="presOf" srcId="{9469B426-CD64-404B-A693-11DAF7CBA695}" destId="{C2747334-3427-4D00-972D-69951F8E0B80}" srcOrd="1" destOrd="0" presId="urn:microsoft.com/office/officeart/2005/8/layout/pyramid3"/>
    <dgm:cxn modelId="{8FE29820-60B0-4561-954A-C8A3E827FC72}" type="presOf" srcId="{4269582F-2082-4713-BE37-DD787F876700}" destId="{2436F49F-AF70-4601-AC10-4C2805E88B50}" srcOrd="0" destOrd="0" presId="urn:microsoft.com/office/officeart/2005/8/layout/pyramid3"/>
    <dgm:cxn modelId="{6741AB29-5845-455D-8C99-2E5C4B64E9EC}" srcId="{8EC5925E-A5F1-40CF-8C5A-1F3568FEDAEC}" destId="{9469B426-CD64-404B-A693-11DAF7CBA695}" srcOrd="1" destOrd="0" parTransId="{D7B1B3AE-1833-45AE-BC14-AC0D3B9AD63B}" sibTransId="{727DC2EE-DA11-4A19-9236-D3E711B4A016}"/>
    <dgm:cxn modelId="{D3B66A3C-80D1-4E80-A110-D4A64CF6E2BC}" srcId="{8EC5925E-A5F1-40CF-8C5A-1F3568FEDAEC}" destId="{D8E3FB95-29ED-485C-8070-6786FFF44E26}" srcOrd="2" destOrd="0" parTransId="{B9C86B64-8ACE-438B-B565-F2AAE0749160}" sibTransId="{AD1A49D3-8F4C-4B2D-B232-BA2DF669DC6F}"/>
    <dgm:cxn modelId="{A11F4E3F-F393-460D-AD57-1A7BEAC7C783}" type="presOf" srcId="{3C9786CA-7163-40EA-89B6-995F7B682D04}" destId="{C18A9E1D-1E8C-4474-AFB0-38187B9929AA}" srcOrd="0" destOrd="0" presId="urn:microsoft.com/office/officeart/2005/8/layout/pyramid3"/>
    <dgm:cxn modelId="{8EEF9A5B-66A7-4934-9D65-73B809ED8A63}" srcId="{9469B426-CD64-404B-A693-11DAF7CBA695}" destId="{6E517D56-622D-46BE-B6A7-908CF0011D66}" srcOrd="0" destOrd="0" parTransId="{715AEBA2-9C8F-4A95-94F2-DECBB14FE61C}" sibTransId="{75D47D5B-8E0C-4EE5-92CB-A5B84B14C2C6}"/>
    <dgm:cxn modelId="{17E00B45-A070-45E2-9E3D-8037C830BA29}" type="presOf" srcId="{342A7AD9-6D14-4352-B793-80300FF3ECE3}" destId="{4751931B-C442-47A3-A53A-FFEDB5121662}" srcOrd="0" destOrd="1" presId="urn:microsoft.com/office/officeart/2005/8/layout/pyramid3"/>
    <dgm:cxn modelId="{7843204F-F6BD-4513-9BFE-24E95785FECE}" type="presOf" srcId="{EC63AF43-B830-4D82-B66A-CFFC298D97B3}" destId="{CCCF749C-E950-4AAE-84A5-36232BDE2970}" srcOrd="1" destOrd="0" presId="urn:microsoft.com/office/officeart/2005/8/layout/pyramid3"/>
    <dgm:cxn modelId="{4B727B73-AAED-442D-B5E7-6AD4DEF65EAB}" srcId="{8EC5925E-A5F1-40CF-8C5A-1F3568FEDAEC}" destId="{201923D5-5283-4EFF-8AF0-5489CED79C26}" srcOrd="4" destOrd="0" parTransId="{DE9940ED-6393-48D2-B6DE-9A453A8B870F}" sibTransId="{76BE23A2-1EA7-4095-9A38-DEB815D08B80}"/>
    <dgm:cxn modelId="{7C4C9B54-E909-4B47-836E-7CEE52F950C1}" srcId="{4269582F-2082-4713-BE37-DD787F876700}" destId="{EC63AF43-B830-4D82-B66A-CFFC298D97B3}" srcOrd="0" destOrd="0" parTransId="{711069AB-37FB-4682-A1FB-B27CAB6025AD}" sibTransId="{0598ECD4-67EA-4D19-AE8C-75477603F096}"/>
    <dgm:cxn modelId="{5ADC6575-4ADA-4581-8107-DBCAB5D1D41B}" type="presOf" srcId="{9469B426-CD64-404B-A693-11DAF7CBA695}" destId="{F23B06B3-1A9A-4901-AE49-7439313622C2}" srcOrd="0" destOrd="0" presId="urn:microsoft.com/office/officeart/2005/8/layout/pyramid3"/>
    <dgm:cxn modelId="{D8F4D07D-92F0-4076-B4AC-DA1D2959DD36}" srcId="{3C9786CA-7163-40EA-89B6-995F7B682D04}" destId="{8785C2E5-60DA-4410-A3C3-24715F3ABDBD}" srcOrd="1" destOrd="0" parTransId="{90CB5037-3758-4040-BF41-14D055AD86E6}" sibTransId="{F06A7B2E-FED6-4BE2-88D0-D684A6244B49}"/>
    <dgm:cxn modelId="{FBA57C7F-8E5B-4313-883F-A385D2F78E2C}" type="presOf" srcId="{342A7AD9-6D14-4352-B793-80300FF3ECE3}" destId="{CCCF749C-E950-4AAE-84A5-36232BDE2970}" srcOrd="1" destOrd="1" presId="urn:microsoft.com/office/officeart/2005/8/layout/pyramid3"/>
    <dgm:cxn modelId="{A4EF9484-FB63-478E-8B25-B841691625A6}" type="presOf" srcId="{4269582F-2082-4713-BE37-DD787F876700}" destId="{B74DBBF4-D2D7-4ADE-BDCC-3DE6EDD52090}" srcOrd="1" destOrd="0" presId="urn:microsoft.com/office/officeart/2005/8/layout/pyramid3"/>
    <dgm:cxn modelId="{415EA785-0D81-4E9D-9D66-10B9BAAA8741}" srcId="{4269582F-2082-4713-BE37-DD787F876700}" destId="{342A7AD9-6D14-4352-B793-80300FF3ECE3}" srcOrd="1" destOrd="0" parTransId="{095DB630-B8D7-44F1-9FB4-1A1AE7EB7AC6}" sibTransId="{E21CAE39-3052-4F36-AC41-5E628B949D0C}"/>
    <dgm:cxn modelId="{B0A5D890-0785-478D-A749-BC88010ED730}" srcId="{3C9786CA-7163-40EA-89B6-995F7B682D04}" destId="{9BBD4ED0-7D7F-4419-A3EF-15B08A801A11}" srcOrd="0" destOrd="0" parTransId="{B290379E-8233-46E2-AA4C-78222D9C2458}" sibTransId="{5971CBAF-5294-406B-8091-9E29537611AD}"/>
    <dgm:cxn modelId="{F5272F96-7470-4269-A456-B412964507ED}" type="presOf" srcId="{6E517D56-622D-46BE-B6A7-908CF0011D66}" destId="{28AC989C-07A6-4D5F-8416-3E9720B5F311}" srcOrd="1" destOrd="0" presId="urn:microsoft.com/office/officeart/2005/8/layout/pyramid3"/>
    <dgm:cxn modelId="{E74AAC97-3A04-40A1-AFC8-5B58707B9585}" type="presOf" srcId="{6E517D56-622D-46BE-B6A7-908CF0011D66}" destId="{44C78F3A-7712-4FEE-B65F-7489F0A5B65B}" srcOrd="0" destOrd="0" presId="urn:microsoft.com/office/officeart/2005/8/layout/pyramid3"/>
    <dgm:cxn modelId="{3018B5AE-79AB-48C7-98E4-50A2F797EA33}" type="presOf" srcId="{9BBD4ED0-7D7F-4419-A3EF-15B08A801A11}" destId="{2B3DF1AD-B1A1-4CDE-BC9D-56C80425F3CC}" srcOrd="0" destOrd="0" presId="urn:microsoft.com/office/officeart/2005/8/layout/pyramid3"/>
    <dgm:cxn modelId="{8C0A62B2-E9BF-4767-A124-E8C027D1D52E}" type="presOf" srcId="{8785C2E5-60DA-4410-A3C3-24715F3ABDBD}" destId="{1D1FEC4A-C6A5-49A1-878E-AB36FF038B49}" srcOrd="1" destOrd="1" presId="urn:microsoft.com/office/officeart/2005/8/layout/pyramid3"/>
    <dgm:cxn modelId="{9C68BEBB-74BF-4E44-BBB6-CE12579F6EBD}" type="presOf" srcId="{D8E3FB95-29ED-485C-8070-6786FFF44E26}" destId="{E39E3407-700A-409C-AFC3-A7B7DD3497CE}" srcOrd="1" destOrd="0" presId="urn:microsoft.com/office/officeart/2005/8/layout/pyramid3"/>
    <dgm:cxn modelId="{2338B7BF-0EE3-4362-8B2C-47CF40950716}" type="presOf" srcId="{3C9786CA-7163-40EA-89B6-995F7B682D04}" destId="{8D5D15C9-EC1C-4691-A0DF-268AA6235AB7}" srcOrd="1" destOrd="0" presId="urn:microsoft.com/office/officeart/2005/8/layout/pyramid3"/>
    <dgm:cxn modelId="{22E6D6CC-4650-4C0B-930F-4A85872D70DB}" type="presOf" srcId="{201923D5-5283-4EFF-8AF0-5489CED79C26}" destId="{C8068BA4-0A5E-47E0-A70A-301D15C321A9}" srcOrd="0" destOrd="0" presId="urn:microsoft.com/office/officeart/2005/8/layout/pyramid3"/>
    <dgm:cxn modelId="{8F84ACCE-CC2C-4F31-876B-B95C1C4CBBBF}" srcId="{8EC5925E-A5F1-40CF-8C5A-1F3568FEDAEC}" destId="{4269582F-2082-4713-BE37-DD787F876700}" srcOrd="3" destOrd="0" parTransId="{AD5488FE-5E6B-4808-B3C1-10EB23A3708C}" sibTransId="{B784083D-7226-4DF1-9F47-16BA6153AC97}"/>
    <dgm:cxn modelId="{7CD2E7D1-95DE-4E13-8F9D-5017A5DCFA5C}" srcId="{8EC5925E-A5F1-40CF-8C5A-1F3568FEDAEC}" destId="{3C9786CA-7163-40EA-89B6-995F7B682D04}" srcOrd="0" destOrd="0" parTransId="{1EC1E914-FA15-449B-96AF-A9727EE16B9F}" sibTransId="{7E5E8F83-55DD-4EBD-B2B1-EE0E9B0D61CE}"/>
    <dgm:cxn modelId="{0C079BD3-D896-442D-8DB5-E40DA1B0D66C}" type="presOf" srcId="{201923D5-5283-4EFF-8AF0-5489CED79C26}" destId="{FD8D83C0-B98C-42C0-BA7A-906A400A2834}" srcOrd="1" destOrd="0" presId="urn:microsoft.com/office/officeart/2005/8/layout/pyramid3"/>
    <dgm:cxn modelId="{DFD492E9-B62C-4FBD-8EEC-7DCAB5FD8D83}" type="presOf" srcId="{8785C2E5-60DA-4410-A3C3-24715F3ABDBD}" destId="{2B3DF1AD-B1A1-4CDE-BC9D-56C80425F3CC}" srcOrd="0" destOrd="1" presId="urn:microsoft.com/office/officeart/2005/8/layout/pyramid3"/>
    <dgm:cxn modelId="{61B75BEA-B624-4033-9C35-52971FF7CA44}" type="presOf" srcId="{D8E3FB95-29ED-485C-8070-6786FFF44E26}" destId="{700FF961-B9F6-4333-9397-9F4E8ED1FE80}" srcOrd="0" destOrd="0" presId="urn:microsoft.com/office/officeart/2005/8/layout/pyramid3"/>
    <dgm:cxn modelId="{25EE69F1-2B94-4E94-81B3-64AB62821C33}" type="presOf" srcId="{8EC5925E-A5F1-40CF-8C5A-1F3568FEDAEC}" destId="{9852C742-F0E5-4E0D-B9E7-7B2B9DD7BE30}" srcOrd="0" destOrd="0" presId="urn:microsoft.com/office/officeart/2005/8/layout/pyramid3"/>
    <dgm:cxn modelId="{3179D0FB-EAFF-44FC-9BBE-D80202BC34AC}" type="presOf" srcId="{EC63AF43-B830-4D82-B66A-CFFC298D97B3}" destId="{4751931B-C442-47A3-A53A-FFEDB5121662}" srcOrd="0" destOrd="0" presId="urn:microsoft.com/office/officeart/2005/8/layout/pyramid3"/>
    <dgm:cxn modelId="{A1BCBF18-646B-4E89-982A-E546B441E310}" type="presParOf" srcId="{9852C742-F0E5-4E0D-B9E7-7B2B9DD7BE30}" destId="{8715F160-10D8-42DB-B280-44DF1EBEE32D}" srcOrd="0" destOrd="0" presId="urn:microsoft.com/office/officeart/2005/8/layout/pyramid3"/>
    <dgm:cxn modelId="{C7B3F819-45CF-4607-BD1D-DCC95604F1BD}" type="presParOf" srcId="{8715F160-10D8-42DB-B280-44DF1EBEE32D}" destId="{2B3DF1AD-B1A1-4CDE-BC9D-56C80425F3CC}" srcOrd="0" destOrd="0" presId="urn:microsoft.com/office/officeart/2005/8/layout/pyramid3"/>
    <dgm:cxn modelId="{2AA95B2F-C923-4BD0-96D8-12867BE16EDE}" type="presParOf" srcId="{8715F160-10D8-42DB-B280-44DF1EBEE32D}" destId="{1D1FEC4A-C6A5-49A1-878E-AB36FF038B49}" srcOrd="1" destOrd="0" presId="urn:microsoft.com/office/officeart/2005/8/layout/pyramid3"/>
    <dgm:cxn modelId="{27074E1A-382D-4470-9989-6978D7EADF24}" type="presParOf" srcId="{8715F160-10D8-42DB-B280-44DF1EBEE32D}" destId="{C18A9E1D-1E8C-4474-AFB0-38187B9929AA}" srcOrd="2" destOrd="0" presId="urn:microsoft.com/office/officeart/2005/8/layout/pyramid3"/>
    <dgm:cxn modelId="{EF15D679-9D08-49C9-8503-E92EAE7FD393}" type="presParOf" srcId="{8715F160-10D8-42DB-B280-44DF1EBEE32D}" destId="{8D5D15C9-EC1C-4691-A0DF-268AA6235AB7}" srcOrd="3" destOrd="0" presId="urn:microsoft.com/office/officeart/2005/8/layout/pyramid3"/>
    <dgm:cxn modelId="{3EC9CAA0-8ADA-467F-B941-57368EDF5724}" type="presParOf" srcId="{9852C742-F0E5-4E0D-B9E7-7B2B9DD7BE30}" destId="{B1B5C766-8EA8-4C57-BF31-4CEC38B2446E}" srcOrd="1" destOrd="0" presId="urn:microsoft.com/office/officeart/2005/8/layout/pyramid3"/>
    <dgm:cxn modelId="{785D41A1-229B-4DC9-85A3-ACEAF4322D34}" type="presParOf" srcId="{B1B5C766-8EA8-4C57-BF31-4CEC38B2446E}" destId="{44C78F3A-7712-4FEE-B65F-7489F0A5B65B}" srcOrd="0" destOrd="0" presId="urn:microsoft.com/office/officeart/2005/8/layout/pyramid3"/>
    <dgm:cxn modelId="{9B47E847-EE4E-49C2-9E13-5F9B5FD115AC}" type="presParOf" srcId="{B1B5C766-8EA8-4C57-BF31-4CEC38B2446E}" destId="{28AC989C-07A6-4D5F-8416-3E9720B5F311}" srcOrd="1" destOrd="0" presId="urn:microsoft.com/office/officeart/2005/8/layout/pyramid3"/>
    <dgm:cxn modelId="{2FA09454-55FC-4AA8-A7BC-D8B2A9B80B0D}" type="presParOf" srcId="{B1B5C766-8EA8-4C57-BF31-4CEC38B2446E}" destId="{F23B06B3-1A9A-4901-AE49-7439313622C2}" srcOrd="2" destOrd="0" presId="urn:microsoft.com/office/officeart/2005/8/layout/pyramid3"/>
    <dgm:cxn modelId="{A783D8F8-CAD0-4D0A-961A-BA68D0F354CC}" type="presParOf" srcId="{B1B5C766-8EA8-4C57-BF31-4CEC38B2446E}" destId="{C2747334-3427-4D00-972D-69951F8E0B80}" srcOrd="3" destOrd="0" presId="urn:microsoft.com/office/officeart/2005/8/layout/pyramid3"/>
    <dgm:cxn modelId="{F53BFF8A-3DD6-4C7B-9B32-6B1DF8FEC2B9}" type="presParOf" srcId="{9852C742-F0E5-4E0D-B9E7-7B2B9DD7BE30}" destId="{A8AD22B9-EB2C-46A7-AC21-7D3E48056536}" srcOrd="2" destOrd="0" presId="urn:microsoft.com/office/officeart/2005/8/layout/pyramid3"/>
    <dgm:cxn modelId="{4953ED52-0379-4EDD-A777-B27645C87059}" type="presParOf" srcId="{A8AD22B9-EB2C-46A7-AC21-7D3E48056536}" destId="{700FF961-B9F6-4333-9397-9F4E8ED1FE80}" srcOrd="0" destOrd="0" presId="urn:microsoft.com/office/officeart/2005/8/layout/pyramid3"/>
    <dgm:cxn modelId="{3C6840DA-7349-4A4D-98CA-C801C3F451D7}" type="presParOf" srcId="{A8AD22B9-EB2C-46A7-AC21-7D3E48056536}" destId="{E39E3407-700A-409C-AFC3-A7B7DD3497CE}" srcOrd="1" destOrd="0" presId="urn:microsoft.com/office/officeart/2005/8/layout/pyramid3"/>
    <dgm:cxn modelId="{757EAFE6-D3F9-470C-9863-D5C827AB4BE3}" type="presParOf" srcId="{9852C742-F0E5-4E0D-B9E7-7B2B9DD7BE30}" destId="{9F209E45-0151-400E-A296-503B3592CB32}" srcOrd="3" destOrd="0" presId="urn:microsoft.com/office/officeart/2005/8/layout/pyramid3"/>
    <dgm:cxn modelId="{94BC0EF4-0704-415C-8E34-20DC2E3ABAD2}" type="presParOf" srcId="{9F209E45-0151-400E-A296-503B3592CB32}" destId="{4751931B-C442-47A3-A53A-FFEDB5121662}" srcOrd="0" destOrd="0" presId="urn:microsoft.com/office/officeart/2005/8/layout/pyramid3"/>
    <dgm:cxn modelId="{AE0492D3-A7B7-4ED7-BFDB-0E1DBC59DE7E}" type="presParOf" srcId="{9F209E45-0151-400E-A296-503B3592CB32}" destId="{CCCF749C-E950-4AAE-84A5-36232BDE2970}" srcOrd="1" destOrd="0" presId="urn:microsoft.com/office/officeart/2005/8/layout/pyramid3"/>
    <dgm:cxn modelId="{43B03632-0E36-483D-92E8-164C8EAFF72C}" type="presParOf" srcId="{9F209E45-0151-400E-A296-503B3592CB32}" destId="{2436F49F-AF70-4601-AC10-4C2805E88B50}" srcOrd="2" destOrd="0" presId="urn:microsoft.com/office/officeart/2005/8/layout/pyramid3"/>
    <dgm:cxn modelId="{FDAECEE4-B5EC-4FF4-942A-C03DDD2A4F9F}" type="presParOf" srcId="{9F209E45-0151-400E-A296-503B3592CB32}" destId="{B74DBBF4-D2D7-4ADE-BDCC-3DE6EDD52090}" srcOrd="3" destOrd="0" presId="urn:microsoft.com/office/officeart/2005/8/layout/pyramid3"/>
    <dgm:cxn modelId="{A43EDA26-ED19-4C8D-A48C-296CB3AEBF40}" type="presParOf" srcId="{9852C742-F0E5-4E0D-B9E7-7B2B9DD7BE30}" destId="{2F4E0913-BDBC-4244-89C7-52A66E153631}" srcOrd="4" destOrd="0" presId="urn:microsoft.com/office/officeart/2005/8/layout/pyramid3"/>
    <dgm:cxn modelId="{B9D0BF18-AE73-4A4F-8990-3FE0CE25ADE3}" type="presParOf" srcId="{2F4E0913-BDBC-4244-89C7-52A66E153631}" destId="{C8068BA4-0A5E-47E0-A70A-301D15C321A9}" srcOrd="0" destOrd="0" presId="urn:microsoft.com/office/officeart/2005/8/layout/pyramid3"/>
    <dgm:cxn modelId="{56D5FA27-3ED3-4C24-8348-FE3A3449FB77}" type="presParOf" srcId="{2F4E0913-BDBC-4244-89C7-52A66E153631}" destId="{FD8D83C0-B98C-42C0-BA7A-906A400A2834}"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DF1AD-B1A1-4CDE-BC9D-56C80425F3CC}">
      <dsp:nvSpPr>
        <dsp:cNvPr id="0" name=""/>
        <dsp:cNvSpPr/>
      </dsp:nvSpPr>
      <dsp:spPr>
        <a:xfrm>
          <a:off x="4951240" y="0"/>
          <a:ext cx="3139022" cy="1045028"/>
        </a:xfrm>
        <a:prstGeom prst="nonIsoscelesTrapezoid">
          <a:avLst>
            <a:gd name="adj1" fmla="val 52643"/>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247650" rIns="247650" bIns="247650" numCol="1" spcCol="1270" anchor="t" anchorCtr="0">
          <a:noAutofit/>
        </a:bodyPr>
        <a:lstStyle/>
        <a:p>
          <a:pPr marL="171450" lvl="1" indent="-171450" algn="l" defTabSz="800100">
            <a:lnSpc>
              <a:spcPct val="90000"/>
            </a:lnSpc>
            <a:spcBef>
              <a:spcPct val="0"/>
            </a:spcBef>
            <a:spcAft>
              <a:spcPct val="15000"/>
            </a:spcAft>
            <a:buChar char="•"/>
          </a:pPr>
          <a:r>
            <a:rPr lang="sr-Latn-RS" sz="1800" kern="1200" dirty="0">
              <a:solidFill>
                <a:schemeClr val="tx1"/>
              </a:solidFill>
            </a:rPr>
            <a:t>Eksterno</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sr-Latn-RS" sz="1800" kern="1200" dirty="0">
              <a:solidFill>
                <a:schemeClr val="tx1"/>
              </a:solidFill>
            </a:rPr>
            <a:t>Interno</a:t>
          </a:r>
          <a:endParaRPr lang="en-US" sz="1800" kern="1200" dirty="0">
            <a:solidFill>
              <a:schemeClr val="tx1"/>
            </a:solidFill>
          </a:endParaRPr>
        </a:p>
      </dsp:txBody>
      <dsp:txXfrm>
        <a:off x="5501378" y="0"/>
        <a:ext cx="2588884" cy="1045028"/>
      </dsp:txXfrm>
    </dsp:sp>
    <dsp:sp modelId="{C18A9E1D-1E8C-4474-AFB0-38187B9929AA}">
      <dsp:nvSpPr>
        <dsp:cNvPr id="0" name=""/>
        <dsp:cNvSpPr/>
      </dsp:nvSpPr>
      <dsp:spPr>
        <a:xfrm rot="10800000">
          <a:off x="11002" y="0"/>
          <a:ext cx="5501378" cy="1045028"/>
        </a:xfrm>
        <a:prstGeom prst="trapezoid">
          <a:avLst>
            <a:gd name="adj" fmla="val 52643"/>
          </a:avLst>
        </a:prstGeom>
        <a:solidFill>
          <a:schemeClr val="accent2">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sr-Latn-RS" sz="1800" kern="1200" dirty="0">
              <a:solidFill>
                <a:schemeClr val="tx1"/>
              </a:solidFill>
            </a:rPr>
            <a:t>Pregledanje i selekcija biografija (CV)</a:t>
          </a:r>
          <a:endParaRPr lang="en-US" sz="1800" kern="1200" dirty="0">
            <a:solidFill>
              <a:schemeClr val="tx1"/>
            </a:solidFill>
          </a:endParaRPr>
        </a:p>
      </dsp:txBody>
      <dsp:txXfrm rot="-10800000">
        <a:off x="973744" y="0"/>
        <a:ext cx="3575896" cy="1045028"/>
      </dsp:txXfrm>
    </dsp:sp>
    <dsp:sp modelId="{44C78F3A-7712-4FEE-B65F-7489F0A5B65B}">
      <dsp:nvSpPr>
        <dsp:cNvPr id="0" name=""/>
        <dsp:cNvSpPr/>
      </dsp:nvSpPr>
      <dsp:spPr>
        <a:xfrm>
          <a:off x="4401103" y="1045028"/>
          <a:ext cx="3689159" cy="1045028"/>
        </a:xfrm>
        <a:prstGeom prst="nonIsoscelesTrapezoid">
          <a:avLst>
            <a:gd name="adj1" fmla="val 52643"/>
            <a:gd name="adj2" fmla="val 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247650" rIns="247650" bIns="247650" numCol="1" spcCol="1270" anchor="t" anchorCtr="0">
          <a:noAutofit/>
        </a:bodyPr>
        <a:lstStyle/>
        <a:p>
          <a:pPr marL="171450" lvl="1" indent="-171450" algn="l" defTabSz="800100">
            <a:lnSpc>
              <a:spcPct val="90000"/>
            </a:lnSpc>
            <a:spcBef>
              <a:spcPct val="0"/>
            </a:spcBef>
            <a:spcAft>
              <a:spcPct val="15000"/>
            </a:spcAft>
            <a:buChar char="•"/>
          </a:pPr>
          <a:r>
            <a:rPr lang="sr-Latn-RS" sz="1800" kern="1200" dirty="0">
              <a:solidFill>
                <a:schemeClr val="tx1"/>
              </a:solidFill>
            </a:rPr>
            <a:t>Online ili uživo</a:t>
          </a:r>
          <a:endParaRPr lang="en-US" sz="1800" kern="1200" dirty="0">
            <a:solidFill>
              <a:schemeClr val="tx1"/>
            </a:solidFill>
          </a:endParaRPr>
        </a:p>
      </dsp:txBody>
      <dsp:txXfrm>
        <a:off x="4951240" y="1045028"/>
        <a:ext cx="3139022" cy="1045028"/>
      </dsp:txXfrm>
    </dsp:sp>
    <dsp:sp modelId="{F23B06B3-1A9A-4901-AE49-7439313622C2}">
      <dsp:nvSpPr>
        <dsp:cNvPr id="0" name=""/>
        <dsp:cNvSpPr/>
      </dsp:nvSpPr>
      <dsp:spPr>
        <a:xfrm rot="10800000">
          <a:off x="550137" y="1062156"/>
          <a:ext cx="4401103" cy="1045028"/>
        </a:xfrm>
        <a:prstGeom prst="trapezoid">
          <a:avLst>
            <a:gd name="adj" fmla="val 52643"/>
          </a:avLst>
        </a:prstGeom>
        <a:solidFill>
          <a:schemeClr val="accent1">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sr-Latn-RS" sz="1800" kern="1200" dirty="0">
              <a:solidFill>
                <a:schemeClr val="tx1"/>
              </a:solidFill>
            </a:rPr>
            <a:t>Prvi intervju (HR)</a:t>
          </a:r>
          <a:endParaRPr lang="en-US" sz="1800" kern="1200" dirty="0">
            <a:solidFill>
              <a:schemeClr val="tx1"/>
            </a:solidFill>
          </a:endParaRPr>
        </a:p>
      </dsp:txBody>
      <dsp:txXfrm rot="-10800000">
        <a:off x="1320330" y="1062156"/>
        <a:ext cx="2860716" cy="1045028"/>
      </dsp:txXfrm>
    </dsp:sp>
    <dsp:sp modelId="{700FF961-B9F6-4333-9397-9F4E8ED1FE80}">
      <dsp:nvSpPr>
        <dsp:cNvPr id="0" name=""/>
        <dsp:cNvSpPr/>
      </dsp:nvSpPr>
      <dsp:spPr>
        <a:xfrm rot="10800000">
          <a:off x="1100275" y="2090057"/>
          <a:ext cx="3300827" cy="1045028"/>
        </a:xfrm>
        <a:prstGeom prst="trapezoid">
          <a:avLst>
            <a:gd name="adj" fmla="val 52643"/>
          </a:avLst>
        </a:prstGeom>
        <a:solidFill>
          <a:schemeClr val="accent4">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sr-Latn-RS" sz="1800" kern="1200" dirty="0">
              <a:solidFill>
                <a:schemeClr val="tx1"/>
              </a:solidFill>
            </a:rPr>
            <a:t>Tehnički intervju (HR + HM)</a:t>
          </a:r>
          <a:endParaRPr lang="en-US" sz="1800" kern="1200" dirty="0">
            <a:solidFill>
              <a:schemeClr val="tx1"/>
            </a:solidFill>
          </a:endParaRPr>
        </a:p>
      </dsp:txBody>
      <dsp:txXfrm rot="-10800000">
        <a:off x="1677920" y="2090057"/>
        <a:ext cx="2145537" cy="1045028"/>
      </dsp:txXfrm>
    </dsp:sp>
    <dsp:sp modelId="{4751931B-C442-47A3-A53A-FFEDB5121662}">
      <dsp:nvSpPr>
        <dsp:cNvPr id="0" name=""/>
        <dsp:cNvSpPr/>
      </dsp:nvSpPr>
      <dsp:spPr>
        <a:xfrm>
          <a:off x="3300827" y="3135085"/>
          <a:ext cx="4789435" cy="1045028"/>
        </a:xfrm>
        <a:prstGeom prst="nonIsoscelesTrapezoid">
          <a:avLst>
            <a:gd name="adj1" fmla="val 52643"/>
            <a:gd name="adj2" fmla="val 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247650" rIns="247650" bIns="247650" numCol="1" spcCol="1270" anchor="t" anchorCtr="0">
          <a:noAutofit/>
        </a:bodyPr>
        <a:lstStyle/>
        <a:p>
          <a:pPr marL="171450" lvl="1" indent="-171450" algn="l" defTabSz="800100">
            <a:lnSpc>
              <a:spcPct val="90000"/>
            </a:lnSpc>
            <a:spcBef>
              <a:spcPct val="0"/>
            </a:spcBef>
            <a:spcAft>
              <a:spcPct val="15000"/>
            </a:spcAft>
            <a:buChar char="•"/>
          </a:pPr>
          <a:r>
            <a:rPr lang="sr-Latn-RS" sz="1800" kern="1200" dirty="0">
              <a:solidFill>
                <a:schemeClr val="tx1"/>
              </a:solidFill>
            </a:rPr>
            <a:t>Sposobnosti i ličnosti</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sr-Latn-RS" sz="1800" kern="1200" dirty="0">
              <a:solidFill>
                <a:schemeClr val="tx1"/>
              </a:solidFill>
            </a:rPr>
            <a:t>Zadatak</a:t>
          </a:r>
          <a:endParaRPr lang="en-US" sz="1800" kern="1200" dirty="0">
            <a:solidFill>
              <a:schemeClr val="tx1"/>
            </a:solidFill>
          </a:endParaRPr>
        </a:p>
      </dsp:txBody>
      <dsp:txXfrm>
        <a:off x="3850965" y="3135085"/>
        <a:ext cx="4239297" cy="1045028"/>
      </dsp:txXfrm>
    </dsp:sp>
    <dsp:sp modelId="{2436F49F-AF70-4601-AC10-4C2805E88B50}">
      <dsp:nvSpPr>
        <dsp:cNvPr id="0" name=""/>
        <dsp:cNvSpPr/>
      </dsp:nvSpPr>
      <dsp:spPr>
        <a:xfrm rot="10800000">
          <a:off x="1650413" y="3135085"/>
          <a:ext cx="2200551" cy="1045028"/>
        </a:xfrm>
        <a:prstGeom prst="trapezoid">
          <a:avLst>
            <a:gd name="adj" fmla="val 52643"/>
          </a:avLst>
        </a:prstGeom>
        <a:solidFill>
          <a:schemeClr val="accent6">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sr-Latn-RS" sz="1800" kern="1200" dirty="0">
              <a:solidFill>
                <a:schemeClr val="tx1"/>
              </a:solidFill>
            </a:rPr>
            <a:t>Testiranje</a:t>
          </a:r>
          <a:endParaRPr lang="en-US" sz="1800" kern="1200" dirty="0">
            <a:solidFill>
              <a:schemeClr val="tx1"/>
            </a:solidFill>
          </a:endParaRPr>
        </a:p>
      </dsp:txBody>
      <dsp:txXfrm rot="-10800000">
        <a:off x="2035510" y="3135085"/>
        <a:ext cx="1430358" cy="1045028"/>
      </dsp:txXfrm>
    </dsp:sp>
    <dsp:sp modelId="{C8068BA4-0A5E-47E0-A70A-301D15C321A9}">
      <dsp:nvSpPr>
        <dsp:cNvPr id="0" name=""/>
        <dsp:cNvSpPr/>
      </dsp:nvSpPr>
      <dsp:spPr>
        <a:xfrm rot="10800000">
          <a:off x="2200551" y="4180114"/>
          <a:ext cx="1100275" cy="1045028"/>
        </a:xfrm>
        <a:prstGeom prst="trapezoid">
          <a:avLst>
            <a:gd name="adj" fmla="val 52643"/>
          </a:avLst>
        </a:prstGeom>
        <a:solidFill>
          <a:schemeClr val="accent2">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sr-Latn-RS" sz="1800" kern="1200" dirty="0">
              <a:solidFill>
                <a:schemeClr val="tx1"/>
              </a:solidFill>
            </a:rPr>
            <a:t>Finalni intervju</a:t>
          </a:r>
          <a:endParaRPr lang="en-US" sz="1800" kern="1200" dirty="0">
            <a:solidFill>
              <a:schemeClr val="tx1"/>
            </a:solidFill>
          </a:endParaRPr>
        </a:p>
      </dsp:txBody>
      <dsp:txXfrm rot="-10800000">
        <a:off x="2200551" y="4180114"/>
        <a:ext cx="1100275" cy="1045028"/>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AFB27A-8B5D-4A5A-888A-6BC83FA1A7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r-Latn-RS"/>
          </a:p>
        </p:txBody>
      </p:sp>
      <p:sp>
        <p:nvSpPr>
          <p:cNvPr id="3" name="Date Placeholder 2">
            <a:extLst>
              <a:ext uri="{FF2B5EF4-FFF2-40B4-BE49-F238E27FC236}">
                <a16:creationId xmlns:a16="http://schemas.microsoft.com/office/drawing/2014/main" id="{7F6E25E1-6D41-4C43-9FCC-8C893947BD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BC9945-AB8E-4BE5-A666-144B7F5C0E8E}" type="datetimeFigureOut">
              <a:rPr lang="sr-Latn-RS" smtClean="0"/>
              <a:t>5.4.2019.</a:t>
            </a:fld>
            <a:endParaRPr lang="sr-Latn-RS"/>
          </a:p>
        </p:txBody>
      </p:sp>
      <p:sp>
        <p:nvSpPr>
          <p:cNvPr id="4" name="Footer Placeholder 3">
            <a:extLst>
              <a:ext uri="{FF2B5EF4-FFF2-40B4-BE49-F238E27FC236}">
                <a16:creationId xmlns:a16="http://schemas.microsoft.com/office/drawing/2014/main" id="{C674D7A0-B817-4B46-9431-AD6977A217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r-Latn-RS"/>
          </a:p>
        </p:txBody>
      </p:sp>
      <p:sp>
        <p:nvSpPr>
          <p:cNvPr id="5" name="Slide Number Placeholder 4">
            <a:extLst>
              <a:ext uri="{FF2B5EF4-FFF2-40B4-BE49-F238E27FC236}">
                <a16:creationId xmlns:a16="http://schemas.microsoft.com/office/drawing/2014/main" id="{89A94F2E-1E6D-4DD7-BBF3-E34D8A3A27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653DDA-18CC-473E-84AA-ECC58E2140ED}" type="slidenum">
              <a:rPr lang="sr-Latn-RS" smtClean="0"/>
              <a:t>‹#›</a:t>
            </a:fld>
            <a:endParaRPr lang="sr-Latn-RS"/>
          </a:p>
        </p:txBody>
      </p:sp>
    </p:spTree>
    <p:extLst>
      <p:ext uri="{BB962C8B-B14F-4D97-AF65-F5344CB8AC3E}">
        <p14:creationId xmlns:p14="http://schemas.microsoft.com/office/powerpoint/2010/main" val="2954621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D340E-CFBD-4BE8-8226-34CB714DFD90}" type="datetimeFigureOut">
              <a:rPr lang="en-US" smtClean="0"/>
              <a:t>4/5/2019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8F25D2-56DE-462B-B9B0-D71F69AE326C}" type="slidenum">
              <a:rPr lang="en-US" smtClean="0"/>
              <a:t>‹#›</a:t>
            </a:fld>
            <a:endParaRPr lang="en-US"/>
          </a:p>
        </p:txBody>
      </p:sp>
    </p:spTree>
    <p:extLst>
      <p:ext uri="{BB962C8B-B14F-4D97-AF65-F5344CB8AC3E}">
        <p14:creationId xmlns:p14="http://schemas.microsoft.com/office/powerpoint/2010/main" val="4167253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B38A2DD9-1CB8-4464-8295-0A50FA8A8E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E0A88F3C-5373-4CCA-B516-953C7E818E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r-Latn-CS" altLang="en-US" dirty="0"/>
          </a:p>
        </p:txBody>
      </p:sp>
      <p:sp>
        <p:nvSpPr>
          <p:cNvPr id="4" name="Slide Number Placeholder 3">
            <a:extLst>
              <a:ext uri="{FF2B5EF4-FFF2-40B4-BE49-F238E27FC236}">
                <a16:creationId xmlns:a16="http://schemas.microsoft.com/office/drawing/2014/main" id="{44199E00-E4F9-4AD1-9D3A-780719AE3F0E}"/>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46FA49C8-785C-4449-B3C0-9A21F1F16321}" type="slidenum">
              <a:rPr lang="fr-FR" altLang="en-US">
                <a:latin typeface="Calibri" panose="020F0502020204030204" pitchFamily="34" charset="0"/>
              </a:rPr>
              <a:pPr eaLnBrk="1" hangingPunct="1"/>
              <a:t>8</a:t>
            </a:fld>
            <a:endParaRPr lang="fr-FR"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49B327DC-989E-469A-8EAD-72F76881E1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9B3CE31F-9B2C-4036-902F-6730871119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r-Latn-CS" altLang="en-US" dirty="0"/>
          </a:p>
        </p:txBody>
      </p:sp>
      <p:sp>
        <p:nvSpPr>
          <p:cNvPr id="4" name="Slide Number Placeholder 3">
            <a:extLst>
              <a:ext uri="{FF2B5EF4-FFF2-40B4-BE49-F238E27FC236}">
                <a16:creationId xmlns:a16="http://schemas.microsoft.com/office/drawing/2014/main" id="{917713D9-A0CF-4783-9E13-9228AC3422E6}"/>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F15644AC-B168-4E68-A0A9-390850CB55EC}" type="slidenum">
              <a:rPr lang="fr-FR" altLang="en-US">
                <a:latin typeface="Calibri" panose="020F0502020204030204" pitchFamily="34" charset="0"/>
              </a:rPr>
              <a:pPr eaLnBrk="1" hangingPunct="1"/>
              <a:t>20</a:t>
            </a:fld>
            <a:endParaRPr lang="fr-FR"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5"/>
          </p:nvPr>
        </p:nvSpPr>
        <p:spPr/>
        <p:txBody>
          <a:bodyPr/>
          <a:lstStyle/>
          <a:p>
            <a:fld id="{488F25D2-56DE-462B-B9B0-D71F69AE326C}" type="slidenum">
              <a:rPr lang="en-US" smtClean="0"/>
              <a:t>27</a:t>
            </a:fld>
            <a:endParaRPr lang="en-US"/>
          </a:p>
        </p:txBody>
      </p:sp>
    </p:spTree>
    <p:extLst>
      <p:ext uri="{BB962C8B-B14F-4D97-AF65-F5344CB8AC3E}">
        <p14:creationId xmlns:p14="http://schemas.microsoft.com/office/powerpoint/2010/main" val="615005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Trudimo</a:t>
            </a:r>
            <a:r>
              <a:rPr lang="en-US" sz="1200" kern="1200" dirty="0">
                <a:solidFill>
                  <a:schemeClr val="tx1"/>
                </a:solidFill>
                <a:effectLst/>
                <a:latin typeface="+mn-lt"/>
                <a:ea typeface="+mn-ea"/>
                <a:cs typeface="+mn-cs"/>
              </a:rPr>
              <a:t> se da </a:t>
            </a:r>
            <a:r>
              <a:rPr lang="en-US" sz="1200" kern="1200" dirty="0" err="1">
                <a:solidFill>
                  <a:schemeClr val="tx1"/>
                </a:solidFill>
                <a:effectLst/>
                <a:latin typeface="+mn-lt"/>
                <a:ea typeface="+mn-ea"/>
                <a:cs typeface="+mn-cs"/>
              </a:rPr>
              <a:t>oglas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napišemo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veoma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jasno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veoma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koncizno</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što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bolje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opišemo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kakav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kadar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tražimo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Zato</a:t>
            </a:r>
            <a:r>
              <a:rPr lang="en-US" sz="1200" kern="1200" dirty="0">
                <a:solidFill>
                  <a:schemeClr val="tx1"/>
                </a:solidFill>
                <a:effectLst/>
                <a:latin typeface="+mn-lt"/>
                <a:ea typeface="+mn-ea"/>
                <a:cs typeface="+mn-cs"/>
              </a:rPr>
              <a:t> je </a:t>
            </a:r>
            <a:r>
              <a:rPr lang="en-US" sz="1200" kern="1200" dirty="0" err="1">
                <a:solidFill>
                  <a:schemeClr val="tx1"/>
                </a:solidFill>
                <a:effectLst/>
                <a:latin typeface="+mn-lt"/>
                <a:ea typeface="+mn-ea"/>
                <a:cs typeface="+mn-cs"/>
              </a:rPr>
              <a:t>sada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prvi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korak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pravilnom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učešću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druge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strane</a:t>
            </a:r>
            <a:r>
              <a:rPr lang="en-US" sz="1200" kern="1200" dirty="0">
                <a:solidFill>
                  <a:schemeClr val="tx1"/>
                </a:solidFill>
                <a:effectLst/>
                <a:latin typeface="+mn-lt"/>
                <a:ea typeface="+mn-ea"/>
                <a:cs typeface="+mn-cs"/>
              </a:rPr>
              <a:t> tog </a:t>
            </a:r>
            <a:r>
              <a:rPr lang="en-US" sz="1200" kern="1200" dirty="0" err="1">
                <a:solidFill>
                  <a:schemeClr val="tx1"/>
                </a:solidFill>
                <a:effectLst/>
                <a:latin typeface="+mn-lt"/>
                <a:ea typeface="+mn-ea"/>
                <a:cs typeface="+mn-cs"/>
              </a:rPr>
              <a:t>procesa</a:t>
            </a:r>
            <a:r>
              <a:rPr lang="en-US" sz="1200" kern="1200" dirty="0">
                <a:solidFill>
                  <a:schemeClr val="tx1"/>
                </a:solidFill>
                <a:effectLst/>
                <a:latin typeface="+mn-lt"/>
                <a:ea typeface="+mn-ea"/>
                <a:cs typeface="+mn-cs"/>
              </a:rPr>
              <a:t> da dobro </a:t>
            </a:r>
            <a:r>
              <a:rPr lang="en-US" sz="1200" kern="1200" dirty="0" err="1">
                <a:solidFill>
                  <a:schemeClr val="tx1"/>
                </a:solidFill>
                <a:effectLst/>
                <a:latin typeface="+mn-lt"/>
                <a:ea typeface="+mn-ea"/>
                <a:cs typeface="+mn-cs"/>
              </a:rPr>
              <a:t>pročitate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taj</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oglas</a:t>
            </a:r>
            <a:r>
              <a:rPr lang="en-US" sz="1200" kern="1200" dirty="0">
                <a:solidFill>
                  <a:schemeClr val="tx1"/>
                </a:solidFill>
                <a:effectLst/>
                <a:latin typeface="+mn-lt"/>
                <a:ea typeface="+mn-ea"/>
                <a:cs typeface="+mn-cs"/>
              </a:rPr>
              <a:t> i da </a:t>
            </a:r>
            <a:r>
              <a:rPr lang="en-US" sz="1200" kern="1200" dirty="0" err="1">
                <a:solidFill>
                  <a:schemeClr val="tx1"/>
                </a:solidFill>
                <a:effectLst/>
                <a:latin typeface="+mn-lt"/>
                <a:ea typeface="+mn-ea"/>
                <a:cs typeface="+mn-cs"/>
              </a:rPr>
              <a:t>utvrdite</a:t>
            </a:r>
            <a:r>
              <a:rPr lang="en-US" sz="1200" kern="1200" dirty="0">
                <a:solidFill>
                  <a:schemeClr val="tx1"/>
                </a:solidFill>
                <a:effectLst/>
                <a:latin typeface="+mn-lt"/>
                <a:ea typeface="+mn-ea"/>
                <a:cs typeface="+mn-cs"/>
              </a:rPr>
              <a:t> da li se, i u </a:t>
            </a:r>
            <a:r>
              <a:rPr lang="en-US" sz="1200" kern="1200" dirty="0" err="1">
                <a:solidFill>
                  <a:schemeClr val="tx1"/>
                </a:solidFill>
                <a:effectLst/>
                <a:latin typeface="+mn-lt"/>
                <a:ea typeface="+mn-ea"/>
                <a:cs typeface="+mn-cs"/>
              </a:rPr>
              <a:t>kom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procentu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identifikujete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oglasom</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DE1B1A1-5F93-4CE5-921B-BB144C2F21EC}" type="slidenum">
              <a:rPr lang="en-US" smtClean="0"/>
              <a:t>28</a:t>
            </a:fld>
            <a:endParaRPr lang="en-US"/>
          </a:p>
        </p:txBody>
      </p:sp>
    </p:spTree>
    <p:extLst>
      <p:ext uri="{BB962C8B-B14F-4D97-AF65-F5344CB8AC3E}">
        <p14:creationId xmlns:p14="http://schemas.microsoft.com/office/powerpoint/2010/main" val="1980153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Trudimo</a:t>
            </a:r>
            <a:r>
              <a:rPr lang="en-US" sz="1200" kern="1200" dirty="0">
                <a:solidFill>
                  <a:schemeClr val="tx1"/>
                </a:solidFill>
                <a:effectLst/>
                <a:latin typeface="+mn-lt"/>
                <a:ea typeface="+mn-ea"/>
                <a:cs typeface="+mn-cs"/>
              </a:rPr>
              <a:t> se da </a:t>
            </a:r>
            <a:r>
              <a:rPr lang="en-US" sz="1200" kern="1200" dirty="0" err="1">
                <a:solidFill>
                  <a:schemeClr val="tx1"/>
                </a:solidFill>
                <a:effectLst/>
                <a:latin typeface="+mn-lt"/>
                <a:ea typeface="+mn-ea"/>
                <a:cs typeface="+mn-cs"/>
              </a:rPr>
              <a:t>oglas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napišemo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veoma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jasno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veoma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koncizno</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što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bolje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opišemo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kakav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kadar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tražimo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Zato</a:t>
            </a:r>
            <a:r>
              <a:rPr lang="en-US" sz="1200" kern="1200" dirty="0">
                <a:solidFill>
                  <a:schemeClr val="tx1"/>
                </a:solidFill>
                <a:effectLst/>
                <a:latin typeface="+mn-lt"/>
                <a:ea typeface="+mn-ea"/>
                <a:cs typeface="+mn-cs"/>
              </a:rPr>
              <a:t> je </a:t>
            </a:r>
            <a:r>
              <a:rPr lang="en-US" sz="1200" kern="1200" dirty="0" err="1">
                <a:solidFill>
                  <a:schemeClr val="tx1"/>
                </a:solidFill>
                <a:effectLst/>
                <a:latin typeface="+mn-lt"/>
                <a:ea typeface="+mn-ea"/>
                <a:cs typeface="+mn-cs"/>
              </a:rPr>
              <a:t>sada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prvi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korak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pravilnom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učešću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druge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strane</a:t>
            </a:r>
            <a:r>
              <a:rPr lang="en-US" sz="1200" kern="1200" dirty="0">
                <a:solidFill>
                  <a:schemeClr val="tx1"/>
                </a:solidFill>
                <a:effectLst/>
                <a:latin typeface="+mn-lt"/>
                <a:ea typeface="+mn-ea"/>
                <a:cs typeface="+mn-cs"/>
              </a:rPr>
              <a:t> tog </a:t>
            </a:r>
            <a:r>
              <a:rPr lang="en-US" sz="1200" kern="1200" dirty="0" err="1">
                <a:solidFill>
                  <a:schemeClr val="tx1"/>
                </a:solidFill>
                <a:effectLst/>
                <a:latin typeface="+mn-lt"/>
                <a:ea typeface="+mn-ea"/>
                <a:cs typeface="+mn-cs"/>
              </a:rPr>
              <a:t>procesa</a:t>
            </a:r>
            <a:r>
              <a:rPr lang="en-US" sz="1200" kern="1200" dirty="0">
                <a:solidFill>
                  <a:schemeClr val="tx1"/>
                </a:solidFill>
                <a:effectLst/>
                <a:latin typeface="+mn-lt"/>
                <a:ea typeface="+mn-ea"/>
                <a:cs typeface="+mn-cs"/>
              </a:rPr>
              <a:t> da dobro </a:t>
            </a:r>
            <a:r>
              <a:rPr lang="en-US" sz="1200" kern="1200" dirty="0" err="1">
                <a:solidFill>
                  <a:schemeClr val="tx1"/>
                </a:solidFill>
                <a:effectLst/>
                <a:latin typeface="+mn-lt"/>
                <a:ea typeface="+mn-ea"/>
                <a:cs typeface="+mn-cs"/>
              </a:rPr>
              <a:t>pročitate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taj</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oglas</a:t>
            </a:r>
            <a:r>
              <a:rPr lang="en-US" sz="1200" kern="1200" dirty="0">
                <a:solidFill>
                  <a:schemeClr val="tx1"/>
                </a:solidFill>
                <a:effectLst/>
                <a:latin typeface="+mn-lt"/>
                <a:ea typeface="+mn-ea"/>
                <a:cs typeface="+mn-cs"/>
              </a:rPr>
              <a:t> i da </a:t>
            </a:r>
            <a:r>
              <a:rPr lang="en-US" sz="1200" kern="1200" dirty="0" err="1">
                <a:solidFill>
                  <a:schemeClr val="tx1"/>
                </a:solidFill>
                <a:effectLst/>
                <a:latin typeface="+mn-lt"/>
                <a:ea typeface="+mn-ea"/>
                <a:cs typeface="+mn-cs"/>
              </a:rPr>
              <a:t>utvrdite</a:t>
            </a:r>
            <a:r>
              <a:rPr lang="en-US" sz="1200" kern="1200" dirty="0">
                <a:solidFill>
                  <a:schemeClr val="tx1"/>
                </a:solidFill>
                <a:effectLst/>
                <a:latin typeface="+mn-lt"/>
                <a:ea typeface="+mn-ea"/>
                <a:cs typeface="+mn-cs"/>
              </a:rPr>
              <a:t> da li se, i u </a:t>
            </a:r>
            <a:r>
              <a:rPr lang="en-US" sz="1200" kern="1200" dirty="0" err="1">
                <a:solidFill>
                  <a:schemeClr val="tx1"/>
                </a:solidFill>
                <a:effectLst/>
                <a:latin typeface="+mn-lt"/>
                <a:ea typeface="+mn-ea"/>
                <a:cs typeface="+mn-cs"/>
              </a:rPr>
              <a:t>kom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procentu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identifikujete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oglasom</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DE1B1A1-5F93-4CE5-921B-BB144C2F21EC}" type="slidenum">
              <a:rPr lang="en-US" smtClean="0"/>
              <a:t>29</a:t>
            </a:fld>
            <a:endParaRPr lang="en-US"/>
          </a:p>
        </p:txBody>
      </p:sp>
    </p:spTree>
    <p:extLst>
      <p:ext uri="{BB962C8B-B14F-4D97-AF65-F5344CB8AC3E}">
        <p14:creationId xmlns:p14="http://schemas.microsoft.com/office/powerpoint/2010/main" val="56364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Trudimo</a:t>
            </a:r>
            <a:r>
              <a:rPr lang="en-US" sz="1200" kern="1200" dirty="0">
                <a:solidFill>
                  <a:schemeClr val="tx1"/>
                </a:solidFill>
                <a:effectLst/>
                <a:latin typeface="+mn-lt"/>
                <a:ea typeface="+mn-ea"/>
                <a:cs typeface="+mn-cs"/>
              </a:rPr>
              <a:t> se da </a:t>
            </a:r>
            <a:r>
              <a:rPr lang="en-US" sz="1200" kern="1200" dirty="0" err="1">
                <a:solidFill>
                  <a:schemeClr val="tx1"/>
                </a:solidFill>
                <a:effectLst/>
                <a:latin typeface="+mn-lt"/>
                <a:ea typeface="+mn-ea"/>
                <a:cs typeface="+mn-cs"/>
              </a:rPr>
              <a:t>oglas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napišemo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veoma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jasno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veoma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koncizno</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što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bolje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opišemo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kakav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kadar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tražimo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Zato</a:t>
            </a:r>
            <a:r>
              <a:rPr lang="en-US" sz="1200" kern="1200" dirty="0">
                <a:solidFill>
                  <a:schemeClr val="tx1"/>
                </a:solidFill>
                <a:effectLst/>
                <a:latin typeface="+mn-lt"/>
                <a:ea typeface="+mn-ea"/>
                <a:cs typeface="+mn-cs"/>
              </a:rPr>
              <a:t> je </a:t>
            </a:r>
            <a:r>
              <a:rPr lang="en-US" sz="1200" kern="1200" dirty="0" err="1">
                <a:solidFill>
                  <a:schemeClr val="tx1"/>
                </a:solidFill>
                <a:effectLst/>
                <a:latin typeface="+mn-lt"/>
                <a:ea typeface="+mn-ea"/>
                <a:cs typeface="+mn-cs"/>
              </a:rPr>
              <a:t>sada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prvi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korak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pravilnom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učešću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druge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strane</a:t>
            </a:r>
            <a:r>
              <a:rPr lang="en-US" sz="1200" kern="1200" dirty="0">
                <a:solidFill>
                  <a:schemeClr val="tx1"/>
                </a:solidFill>
                <a:effectLst/>
                <a:latin typeface="+mn-lt"/>
                <a:ea typeface="+mn-ea"/>
                <a:cs typeface="+mn-cs"/>
              </a:rPr>
              <a:t> tog </a:t>
            </a:r>
            <a:r>
              <a:rPr lang="en-US" sz="1200" kern="1200" dirty="0" err="1">
                <a:solidFill>
                  <a:schemeClr val="tx1"/>
                </a:solidFill>
                <a:effectLst/>
                <a:latin typeface="+mn-lt"/>
                <a:ea typeface="+mn-ea"/>
                <a:cs typeface="+mn-cs"/>
              </a:rPr>
              <a:t>procesa</a:t>
            </a:r>
            <a:r>
              <a:rPr lang="en-US" sz="1200" kern="1200" dirty="0">
                <a:solidFill>
                  <a:schemeClr val="tx1"/>
                </a:solidFill>
                <a:effectLst/>
                <a:latin typeface="+mn-lt"/>
                <a:ea typeface="+mn-ea"/>
                <a:cs typeface="+mn-cs"/>
              </a:rPr>
              <a:t> da dobro </a:t>
            </a:r>
            <a:r>
              <a:rPr lang="en-US" sz="1200" kern="1200" dirty="0" err="1">
                <a:solidFill>
                  <a:schemeClr val="tx1"/>
                </a:solidFill>
                <a:effectLst/>
                <a:latin typeface="+mn-lt"/>
                <a:ea typeface="+mn-ea"/>
                <a:cs typeface="+mn-cs"/>
              </a:rPr>
              <a:t>pročitate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taj</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oglas</a:t>
            </a:r>
            <a:r>
              <a:rPr lang="en-US" sz="1200" kern="1200" dirty="0">
                <a:solidFill>
                  <a:schemeClr val="tx1"/>
                </a:solidFill>
                <a:effectLst/>
                <a:latin typeface="+mn-lt"/>
                <a:ea typeface="+mn-ea"/>
                <a:cs typeface="+mn-cs"/>
              </a:rPr>
              <a:t> i da </a:t>
            </a:r>
            <a:r>
              <a:rPr lang="en-US" sz="1200" kern="1200" dirty="0" err="1">
                <a:solidFill>
                  <a:schemeClr val="tx1"/>
                </a:solidFill>
                <a:effectLst/>
                <a:latin typeface="+mn-lt"/>
                <a:ea typeface="+mn-ea"/>
                <a:cs typeface="+mn-cs"/>
              </a:rPr>
              <a:t>utvrdite</a:t>
            </a:r>
            <a:r>
              <a:rPr lang="en-US" sz="1200" kern="1200" dirty="0">
                <a:solidFill>
                  <a:schemeClr val="tx1"/>
                </a:solidFill>
                <a:effectLst/>
                <a:latin typeface="+mn-lt"/>
                <a:ea typeface="+mn-ea"/>
                <a:cs typeface="+mn-cs"/>
              </a:rPr>
              <a:t> da li se, i u </a:t>
            </a:r>
            <a:r>
              <a:rPr lang="en-US" sz="1200" kern="1200" dirty="0" err="1">
                <a:solidFill>
                  <a:schemeClr val="tx1"/>
                </a:solidFill>
                <a:effectLst/>
                <a:latin typeface="+mn-lt"/>
                <a:ea typeface="+mn-ea"/>
                <a:cs typeface="+mn-cs"/>
              </a:rPr>
              <a:t>kom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procentu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identifikujete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oglasom</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DE1B1A1-5F93-4CE5-921B-BB144C2F21EC}" type="slidenum">
              <a:rPr lang="en-US" smtClean="0"/>
              <a:t>30</a:t>
            </a:fld>
            <a:endParaRPr lang="en-US"/>
          </a:p>
        </p:txBody>
      </p:sp>
    </p:spTree>
    <p:extLst>
      <p:ext uri="{BB962C8B-B14F-4D97-AF65-F5344CB8AC3E}">
        <p14:creationId xmlns:p14="http://schemas.microsoft.com/office/powerpoint/2010/main" val="2801863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E1B1A1-5F93-4CE5-921B-BB144C2F21EC}" type="slidenum">
              <a:rPr lang="en-US" smtClean="0"/>
              <a:t>31</a:t>
            </a:fld>
            <a:endParaRPr lang="en-US"/>
          </a:p>
        </p:txBody>
      </p:sp>
    </p:spTree>
    <p:extLst>
      <p:ext uri="{BB962C8B-B14F-4D97-AF65-F5344CB8AC3E}">
        <p14:creationId xmlns:p14="http://schemas.microsoft.com/office/powerpoint/2010/main" val="1299973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E1B1A1-5F93-4CE5-921B-BB144C2F21EC}" type="slidenum">
              <a:rPr lang="en-US" smtClean="0"/>
              <a:t>32</a:t>
            </a:fld>
            <a:endParaRPr lang="en-US"/>
          </a:p>
        </p:txBody>
      </p:sp>
    </p:spTree>
    <p:extLst>
      <p:ext uri="{BB962C8B-B14F-4D97-AF65-F5344CB8AC3E}">
        <p14:creationId xmlns:p14="http://schemas.microsoft.com/office/powerpoint/2010/main" val="1513682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E1B1A1-5F93-4CE5-921B-BB144C2F21EC}" type="slidenum">
              <a:rPr lang="en-US" smtClean="0"/>
              <a:t>33</a:t>
            </a:fld>
            <a:endParaRPr lang="en-US"/>
          </a:p>
        </p:txBody>
      </p:sp>
    </p:spTree>
    <p:extLst>
      <p:ext uri="{BB962C8B-B14F-4D97-AF65-F5344CB8AC3E}">
        <p14:creationId xmlns:p14="http://schemas.microsoft.com/office/powerpoint/2010/main" val="2085000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E1B1A1-5F93-4CE5-921B-BB144C2F21EC}" type="slidenum">
              <a:rPr lang="en-US" smtClean="0"/>
              <a:t>34</a:t>
            </a:fld>
            <a:endParaRPr lang="en-US"/>
          </a:p>
        </p:txBody>
      </p:sp>
    </p:spTree>
    <p:extLst>
      <p:ext uri="{BB962C8B-B14F-4D97-AF65-F5344CB8AC3E}">
        <p14:creationId xmlns:p14="http://schemas.microsoft.com/office/powerpoint/2010/main" val="2549413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E1B1A1-5F93-4CE5-921B-BB144C2F21EC}" type="slidenum">
              <a:rPr lang="en-US" smtClean="0"/>
              <a:t>35</a:t>
            </a:fld>
            <a:endParaRPr lang="en-US"/>
          </a:p>
        </p:txBody>
      </p:sp>
    </p:spTree>
    <p:extLst>
      <p:ext uri="{BB962C8B-B14F-4D97-AF65-F5344CB8AC3E}">
        <p14:creationId xmlns:p14="http://schemas.microsoft.com/office/powerpoint/2010/main" val="111370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A885B6A1-0B60-4201-BA5A-0E9DB1922A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E4BB323B-6463-44BA-B9E8-0C67A820D9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err="1"/>
              <a:t>Arhitektura</a:t>
            </a:r>
            <a:r>
              <a:rPr lang="en-US" b="1" dirty="0"/>
              <a:t> </a:t>
            </a:r>
            <a:r>
              <a:rPr lang="en-US" b="1" dirty="0" err="1"/>
              <a:t>kompetencija</a:t>
            </a:r>
            <a:endParaRPr lang="en-US" b="1" dirty="0"/>
          </a:p>
          <a:p>
            <a:r>
              <a:rPr lang="en-US" dirty="0" err="1"/>
              <a:t>Prema</a:t>
            </a:r>
            <a:r>
              <a:rPr lang="en-US" dirty="0"/>
              <a:t> </a:t>
            </a:r>
            <a:r>
              <a:rPr lang="en-US" dirty="0" err="1"/>
              <a:t>ovom</a:t>
            </a:r>
            <a:r>
              <a:rPr lang="en-US" dirty="0"/>
              <a:t> </a:t>
            </a:r>
            <a:r>
              <a:rPr lang="en-US" dirty="0" err="1"/>
              <a:t>modelu</a:t>
            </a:r>
            <a:r>
              <a:rPr lang="en-US" dirty="0"/>
              <a:t>, </a:t>
            </a:r>
            <a:r>
              <a:rPr lang="en-US" dirty="0" err="1"/>
              <a:t>arhitektura</a:t>
            </a:r>
            <a:r>
              <a:rPr lang="en-US" dirty="0"/>
              <a:t> </a:t>
            </a:r>
            <a:r>
              <a:rPr lang="en-US" dirty="0" err="1"/>
              <a:t>kompetencija</a:t>
            </a:r>
            <a:r>
              <a:rPr lang="en-US" dirty="0"/>
              <a:t> </a:t>
            </a:r>
            <a:r>
              <a:rPr lang="en-US" dirty="0" err="1"/>
              <a:t>predstavlja</a:t>
            </a:r>
            <a:r>
              <a:rPr lang="en-US" dirty="0"/>
              <a:t> </a:t>
            </a:r>
            <a:r>
              <a:rPr lang="en-US" dirty="0" err="1"/>
              <a:t>integralni</a:t>
            </a:r>
            <a:r>
              <a:rPr lang="en-US" dirty="0"/>
              <a:t> </a:t>
            </a:r>
            <a:r>
              <a:rPr lang="en-US" dirty="0" err="1"/>
              <a:t>skup</a:t>
            </a:r>
            <a:r>
              <a:rPr lang="en-US" dirty="0"/>
              <a:t> </a:t>
            </a:r>
            <a:r>
              <a:rPr lang="en-US" dirty="0" err="1"/>
              <a:t>svih</a:t>
            </a:r>
            <a:r>
              <a:rPr lang="en-US" dirty="0"/>
              <a:t> </a:t>
            </a:r>
            <a:r>
              <a:rPr lang="en-US" dirty="0" err="1"/>
              <a:t>kompetencija</a:t>
            </a:r>
            <a:r>
              <a:rPr lang="en-US" dirty="0"/>
              <a:t> </a:t>
            </a:r>
            <a:r>
              <a:rPr lang="en-US" dirty="0" err="1"/>
              <a:t>koje</a:t>
            </a:r>
            <a:r>
              <a:rPr lang="en-US" dirty="0"/>
              <a:t> </a:t>
            </a:r>
            <a:r>
              <a:rPr lang="en-US" dirty="0" err="1"/>
              <a:t>zaposleni</a:t>
            </a:r>
            <a:r>
              <a:rPr lang="en-US" dirty="0"/>
              <a:t> </a:t>
            </a:r>
            <a:r>
              <a:rPr lang="en-US" dirty="0" err="1"/>
              <a:t>poseduje</a:t>
            </a:r>
            <a:r>
              <a:rPr lang="en-US" dirty="0"/>
              <a:t> </a:t>
            </a:r>
            <a:r>
              <a:rPr lang="en-US" dirty="0" err="1"/>
              <a:t>i</a:t>
            </a:r>
            <a:r>
              <a:rPr lang="en-US" dirty="0"/>
              <a:t> </a:t>
            </a:r>
            <a:r>
              <a:rPr lang="en-US" dirty="0" err="1"/>
              <a:t>koji</a:t>
            </a:r>
            <a:r>
              <a:rPr lang="en-US" dirty="0"/>
              <a:t> mu </a:t>
            </a:r>
            <a:r>
              <a:rPr lang="en-US" dirty="0" err="1"/>
              <a:t>omogućava</a:t>
            </a:r>
            <a:r>
              <a:rPr lang="en-US" dirty="0"/>
              <a:t> da </a:t>
            </a:r>
            <a:r>
              <a:rPr lang="en-US" dirty="0" err="1"/>
              <a:t>svoj</a:t>
            </a:r>
            <a:r>
              <a:rPr lang="en-US" dirty="0"/>
              <a:t> </a:t>
            </a:r>
            <a:r>
              <a:rPr lang="en-US" dirty="0" err="1"/>
              <a:t>posao</a:t>
            </a:r>
            <a:r>
              <a:rPr lang="en-US" dirty="0"/>
              <a:t> </a:t>
            </a:r>
            <a:r>
              <a:rPr lang="en-US" dirty="0" err="1"/>
              <a:t>uspešno</a:t>
            </a:r>
            <a:r>
              <a:rPr lang="en-US" dirty="0"/>
              <a:t> </a:t>
            </a:r>
            <a:r>
              <a:rPr lang="en-US" dirty="0" err="1"/>
              <a:t>obavlja</a:t>
            </a:r>
            <a:r>
              <a:rPr lang="en-US" dirty="0"/>
              <a:t> </a:t>
            </a:r>
            <a:r>
              <a:rPr lang="en-US" dirty="0" err="1"/>
              <a:t>i</a:t>
            </a:r>
            <a:r>
              <a:rPr lang="en-US" dirty="0"/>
              <a:t> </a:t>
            </a:r>
            <a:r>
              <a:rPr lang="en-US" dirty="0" err="1"/>
              <a:t>sastoji</a:t>
            </a:r>
            <a:r>
              <a:rPr lang="en-US" dirty="0"/>
              <a:t> se </a:t>
            </a:r>
            <a:r>
              <a:rPr lang="en-US" dirty="0" err="1"/>
              <a:t>iz</a:t>
            </a:r>
            <a:r>
              <a:rPr lang="en-US" dirty="0"/>
              <a:t> </a:t>
            </a:r>
            <a:r>
              <a:rPr lang="en-US" dirty="0" err="1"/>
              <a:t>četiri</a:t>
            </a:r>
            <a:r>
              <a:rPr lang="en-US" dirty="0"/>
              <a:t> </a:t>
            </a:r>
            <a:r>
              <a:rPr lang="en-US" dirty="0" err="1"/>
              <a:t>nivoa</a:t>
            </a:r>
            <a:r>
              <a:rPr lang="en-US" dirty="0"/>
              <a:t>.</a:t>
            </a:r>
          </a:p>
          <a:p>
            <a:r>
              <a:rPr lang="en-US" dirty="0" err="1"/>
              <a:t>Prvi</a:t>
            </a:r>
            <a:r>
              <a:rPr lang="en-US" dirty="0"/>
              <a:t> </a:t>
            </a:r>
            <a:r>
              <a:rPr lang="en-US" dirty="0" err="1"/>
              <a:t>nivo</a:t>
            </a:r>
            <a:r>
              <a:rPr lang="en-US" dirty="0"/>
              <a:t> </a:t>
            </a:r>
            <a:r>
              <a:rPr lang="en-US" dirty="0" err="1"/>
              <a:t>su</a:t>
            </a:r>
            <a:r>
              <a:rPr lang="en-US" dirty="0"/>
              <a:t> </a:t>
            </a:r>
            <a:r>
              <a:rPr lang="en-US" b="1" dirty="0" err="1"/>
              <a:t>bazične</a:t>
            </a:r>
            <a:r>
              <a:rPr lang="en-US" b="1" dirty="0"/>
              <a:t> </a:t>
            </a:r>
            <a:r>
              <a:rPr lang="en-US" b="1" dirty="0" err="1"/>
              <a:t>kompetencije</a:t>
            </a:r>
            <a:r>
              <a:rPr lang="en-US" dirty="0"/>
              <a:t> (Core Competences). To </a:t>
            </a:r>
            <a:r>
              <a:rPr lang="en-US" dirty="0" err="1"/>
              <a:t>su</a:t>
            </a:r>
            <a:r>
              <a:rPr lang="en-US" dirty="0"/>
              <a:t> </a:t>
            </a:r>
            <a:r>
              <a:rPr lang="en-US" dirty="0" err="1"/>
              <a:t>kompetencije</a:t>
            </a:r>
            <a:r>
              <a:rPr lang="en-US" dirty="0"/>
              <a:t> </a:t>
            </a:r>
            <a:r>
              <a:rPr lang="en-US" dirty="0" err="1"/>
              <a:t>koje</a:t>
            </a:r>
            <a:r>
              <a:rPr lang="en-US" dirty="0"/>
              <a:t> </a:t>
            </a:r>
            <a:r>
              <a:rPr lang="en-US" dirty="0" err="1"/>
              <a:t>svi</a:t>
            </a:r>
            <a:r>
              <a:rPr lang="en-US" dirty="0"/>
              <a:t> </a:t>
            </a:r>
            <a:r>
              <a:rPr lang="en-US" dirty="0" err="1"/>
              <a:t>zaposleni</a:t>
            </a:r>
            <a:r>
              <a:rPr lang="en-US" dirty="0"/>
              <a:t> </a:t>
            </a:r>
            <a:r>
              <a:rPr lang="en-US" dirty="0" err="1"/>
              <a:t>moraju</a:t>
            </a:r>
            <a:r>
              <a:rPr lang="en-US" dirty="0"/>
              <a:t> da </a:t>
            </a:r>
            <a:r>
              <a:rPr lang="en-US" dirty="0" err="1"/>
              <a:t>poseduju</a:t>
            </a:r>
            <a:r>
              <a:rPr lang="en-US" dirty="0"/>
              <a:t> </a:t>
            </a:r>
            <a:r>
              <a:rPr lang="en-US" dirty="0" err="1"/>
              <a:t>kako</a:t>
            </a:r>
            <a:r>
              <a:rPr lang="en-US" dirty="0"/>
              <a:t> bi </a:t>
            </a:r>
            <a:r>
              <a:rPr lang="en-US" dirty="0" err="1"/>
              <a:t>uopšte</a:t>
            </a:r>
            <a:r>
              <a:rPr lang="en-US" dirty="0"/>
              <a:t> </a:t>
            </a:r>
            <a:r>
              <a:rPr lang="en-US" dirty="0" err="1"/>
              <a:t>mogli</a:t>
            </a:r>
            <a:r>
              <a:rPr lang="en-US" dirty="0"/>
              <a:t> da </a:t>
            </a:r>
            <a:r>
              <a:rPr lang="en-US" dirty="0" err="1"/>
              <a:t>rade</a:t>
            </a:r>
            <a:r>
              <a:rPr lang="en-US" dirty="0"/>
              <a:t>, </a:t>
            </a:r>
            <a:r>
              <a:rPr lang="en-US" dirty="0" err="1"/>
              <a:t>kao</a:t>
            </a:r>
            <a:r>
              <a:rPr lang="en-US" dirty="0"/>
              <a:t> </a:t>
            </a:r>
            <a:r>
              <a:rPr lang="en-US" dirty="0" err="1"/>
              <a:t>što</a:t>
            </a:r>
            <a:r>
              <a:rPr lang="en-US" dirty="0"/>
              <a:t> </a:t>
            </a:r>
            <a:r>
              <a:rPr lang="en-US" dirty="0" err="1"/>
              <a:t>su</a:t>
            </a:r>
            <a:r>
              <a:rPr lang="en-US" dirty="0"/>
              <a:t> </a:t>
            </a:r>
            <a:r>
              <a:rPr lang="en-US" dirty="0" err="1"/>
              <a:t>odgovarajuća</a:t>
            </a:r>
            <a:r>
              <a:rPr lang="en-US" dirty="0"/>
              <a:t> starost, </a:t>
            </a:r>
            <a:r>
              <a:rPr lang="en-US" dirty="0" err="1"/>
              <a:t>zdravstvena</a:t>
            </a:r>
            <a:r>
              <a:rPr lang="en-US" dirty="0"/>
              <a:t> </a:t>
            </a:r>
            <a:r>
              <a:rPr lang="en-US" dirty="0" err="1"/>
              <a:t>sposobnost</a:t>
            </a:r>
            <a:r>
              <a:rPr lang="en-US" dirty="0"/>
              <a:t>, </a:t>
            </a:r>
            <a:r>
              <a:rPr lang="en-US" dirty="0" err="1"/>
              <a:t>posedovanje</a:t>
            </a:r>
            <a:r>
              <a:rPr lang="en-US" dirty="0"/>
              <a:t> </a:t>
            </a:r>
            <a:r>
              <a:rPr lang="en-US" dirty="0" err="1"/>
              <a:t>morala</a:t>
            </a:r>
            <a:r>
              <a:rPr lang="en-US" dirty="0"/>
              <a:t> </a:t>
            </a:r>
            <a:r>
              <a:rPr lang="en-US" dirty="0" err="1"/>
              <a:t>i</a:t>
            </a:r>
            <a:r>
              <a:rPr lang="en-US" dirty="0"/>
              <a:t> </a:t>
            </a:r>
            <a:r>
              <a:rPr lang="en-US" dirty="0" err="1"/>
              <a:t>etike</a:t>
            </a:r>
            <a:r>
              <a:rPr lang="en-US" dirty="0"/>
              <a:t>, </a:t>
            </a:r>
            <a:r>
              <a:rPr lang="en-US" dirty="0" err="1"/>
              <a:t>sposobnosti</a:t>
            </a:r>
            <a:r>
              <a:rPr lang="en-US" dirty="0"/>
              <a:t> </a:t>
            </a:r>
            <a:r>
              <a:rPr lang="en-US" dirty="0" err="1"/>
              <a:t>timskog</a:t>
            </a:r>
            <a:r>
              <a:rPr lang="en-US" dirty="0"/>
              <a:t> </a:t>
            </a:r>
            <a:r>
              <a:rPr lang="en-US" dirty="0" err="1"/>
              <a:t>rada</a:t>
            </a:r>
            <a:r>
              <a:rPr lang="en-US" dirty="0"/>
              <a:t>, </a:t>
            </a:r>
            <a:r>
              <a:rPr lang="en-US" dirty="0" err="1"/>
              <a:t>komunikativnost</a:t>
            </a:r>
            <a:r>
              <a:rPr lang="en-US" dirty="0"/>
              <a:t> </a:t>
            </a:r>
            <a:r>
              <a:rPr lang="en-US" dirty="0" err="1"/>
              <a:t>itd</a:t>
            </a:r>
            <a:r>
              <a:rPr lang="en-US" dirty="0"/>
              <a:t>.</a:t>
            </a:r>
          </a:p>
          <a:p>
            <a:r>
              <a:rPr lang="en-US" dirty="0" err="1"/>
              <a:t>Drugi</a:t>
            </a:r>
            <a:r>
              <a:rPr lang="en-US" dirty="0"/>
              <a:t> </a:t>
            </a:r>
            <a:r>
              <a:rPr lang="en-US" dirty="0" err="1"/>
              <a:t>nivo</a:t>
            </a:r>
            <a:r>
              <a:rPr lang="en-US" dirty="0"/>
              <a:t> </a:t>
            </a:r>
            <a:r>
              <a:rPr lang="en-US" dirty="0" err="1"/>
              <a:t>su</a:t>
            </a:r>
            <a:r>
              <a:rPr lang="en-US" dirty="0"/>
              <a:t> </a:t>
            </a:r>
            <a:r>
              <a:rPr lang="en-US" b="1" dirty="0" err="1"/>
              <a:t>kompetencije</a:t>
            </a:r>
            <a:r>
              <a:rPr lang="en-US" b="1" dirty="0"/>
              <a:t> </a:t>
            </a:r>
            <a:r>
              <a:rPr lang="en-US" b="1" dirty="0" err="1"/>
              <a:t>vezane</a:t>
            </a:r>
            <a:r>
              <a:rPr lang="en-US" b="1" dirty="0"/>
              <a:t> za </a:t>
            </a:r>
            <a:r>
              <a:rPr lang="en-US" b="1" dirty="0" err="1"/>
              <a:t>grupu</a:t>
            </a:r>
            <a:r>
              <a:rPr lang="en-US" b="1" dirty="0"/>
              <a:t> </a:t>
            </a:r>
            <a:r>
              <a:rPr lang="en-US" b="1" dirty="0" err="1"/>
              <a:t>poslova</a:t>
            </a:r>
            <a:r>
              <a:rPr lang="en-US" dirty="0"/>
              <a:t> (Job Family Competences). To </a:t>
            </a:r>
            <a:r>
              <a:rPr lang="en-US" dirty="0" err="1"/>
              <a:t>su</a:t>
            </a:r>
            <a:r>
              <a:rPr lang="en-US" dirty="0"/>
              <a:t> </a:t>
            </a:r>
            <a:r>
              <a:rPr lang="en-US" dirty="0" err="1"/>
              <a:t>kompetencije</a:t>
            </a:r>
            <a:r>
              <a:rPr lang="en-US" dirty="0"/>
              <a:t> </a:t>
            </a:r>
            <a:r>
              <a:rPr lang="en-US" dirty="0" err="1"/>
              <a:t>koje</a:t>
            </a:r>
            <a:r>
              <a:rPr lang="en-US" dirty="0"/>
              <a:t> se </a:t>
            </a:r>
            <a:r>
              <a:rPr lang="en-US" dirty="0" err="1"/>
              <a:t>odnose</a:t>
            </a:r>
            <a:r>
              <a:rPr lang="en-US" dirty="0"/>
              <a:t> </a:t>
            </a:r>
            <a:r>
              <a:rPr lang="en-US" dirty="0" err="1"/>
              <a:t>na</a:t>
            </a:r>
            <a:r>
              <a:rPr lang="en-US" dirty="0"/>
              <a:t> </a:t>
            </a:r>
            <a:r>
              <a:rPr lang="en-US" dirty="0" err="1"/>
              <a:t>grupu</a:t>
            </a:r>
            <a:r>
              <a:rPr lang="en-US" dirty="0"/>
              <a:t> </a:t>
            </a:r>
            <a:r>
              <a:rPr lang="en-US" dirty="0" err="1"/>
              <a:t>srodnih</a:t>
            </a:r>
            <a:r>
              <a:rPr lang="en-US" dirty="0"/>
              <a:t> </a:t>
            </a:r>
            <a:r>
              <a:rPr lang="en-US" dirty="0" err="1"/>
              <a:t>poslova</a:t>
            </a:r>
            <a:r>
              <a:rPr lang="en-US" dirty="0"/>
              <a:t>. </a:t>
            </a:r>
            <a:r>
              <a:rPr lang="en-US" dirty="0" err="1"/>
              <a:t>Mogu</a:t>
            </a:r>
            <a:r>
              <a:rPr lang="en-US" dirty="0"/>
              <a:t> </a:t>
            </a:r>
            <a:r>
              <a:rPr lang="en-US" dirty="0" err="1"/>
              <a:t>biti</a:t>
            </a:r>
            <a:r>
              <a:rPr lang="en-US" dirty="0"/>
              <a:t> </a:t>
            </a:r>
            <a:r>
              <a:rPr lang="en-US" dirty="0" err="1"/>
              <a:t>opšteg</a:t>
            </a:r>
            <a:r>
              <a:rPr lang="en-US" dirty="0"/>
              <a:t> </a:t>
            </a:r>
            <a:r>
              <a:rPr lang="en-US" dirty="0" err="1"/>
              <a:t>karaktera</a:t>
            </a:r>
            <a:r>
              <a:rPr lang="en-US" dirty="0"/>
              <a:t> (General Job Family Competences), </a:t>
            </a:r>
            <a:r>
              <a:rPr lang="en-US" dirty="0" err="1"/>
              <a:t>kao</a:t>
            </a:r>
            <a:r>
              <a:rPr lang="en-US" dirty="0"/>
              <a:t> </a:t>
            </a:r>
            <a:r>
              <a:rPr lang="en-US" dirty="0" err="1"/>
              <a:t>što</a:t>
            </a:r>
            <a:r>
              <a:rPr lang="en-US" dirty="0"/>
              <a:t> </a:t>
            </a:r>
            <a:r>
              <a:rPr lang="en-US" dirty="0" err="1"/>
              <a:t>su</a:t>
            </a:r>
            <a:r>
              <a:rPr lang="en-US" dirty="0"/>
              <a:t> </a:t>
            </a:r>
            <a:r>
              <a:rPr lang="en-US" dirty="0" err="1"/>
              <a:t>sposobnosti</a:t>
            </a:r>
            <a:r>
              <a:rPr lang="en-US" dirty="0"/>
              <a:t> </a:t>
            </a:r>
            <a:r>
              <a:rPr lang="en-US" dirty="0" err="1"/>
              <a:t>pregovaranja</a:t>
            </a:r>
            <a:r>
              <a:rPr lang="en-US" dirty="0"/>
              <a:t>, </a:t>
            </a:r>
            <a:r>
              <a:rPr lang="en-US" dirty="0" err="1"/>
              <a:t>sposobnosti</a:t>
            </a:r>
            <a:r>
              <a:rPr lang="en-US" dirty="0"/>
              <a:t> </a:t>
            </a:r>
            <a:r>
              <a:rPr lang="en-US" dirty="0" err="1"/>
              <a:t>ugovaranja</a:t>
            </a:r>
            <a:r>
              <a:rPr lang="en-US" dirty="0"/>
              <a:t> </a:t>
            </a:r>
            <a:r>
              <a:rPr lang="en-US" dirty="0" err="1"/>
              <a:t>ili</a:t>
            </a:r>
            <a:r>
              <a:rPr lang="en-US" dirty="0"/>
              <a:t> </a:t>
            </a:r>
            <a:r>
              <a:rPr lang="en-US" dirty="0" err="1"/>
              <a:t>sposobnosti</a:t>
            </a:r>
            <a:r>
              <a:rPr lang="en-US" dirty="0"/>
              <a:t> </a:t>
            </a:r>
            <a:r>
              <a:rPr lang="en-US" dirty="0" err="1"/>
              <a:t>rešavanja</a:t>
            </a:r>
            <a:r>
              <a:rPr lang="en-US" dirty="0"/>
              <a:t> </a:t>
            </a:r>
            <a:r>
              <a:rPr lang="en-US" dirty="0" err="1"/>
              <a:t>konflikata</a:t>
            </a:r>
            <a:r>
              <a:rPr lang="en-US" dirty="0"/>
              <a:t>, </a:t>
            </a:r>
            <a:r>
              <a:rPr lang="en-US" dirty="0" err="1"/>
              <a:t>i</a:t>
            </a:r>
            <a:r>
              <a:rPr lang="en-US" dirty="0"/>
              <a:t> </a:t>
            </a:r>
            <a:r>
              <a:rPr lang="en-US" dirty="0" err="1"/>
              <a:t>specifičnog</a:t>
            </a:r>
            <a:r>
              <a:rPr lang="en-US" dirty="0"/>
              <a:t> </a:t>
            </a:r>
            <a:r>
              <a:rPr lang="en-US" dirty="0" err="1"/>
              <a:t>karaktera</a:t>
            </a:r>
            <a:r>
              <a:rPr lang="en-US" dirty="0"/>
              <a:t> (Specific Job Family Competences), </a:t>
            </a:r>
            <a:r>
              <a:rPr lang="en-US" dirty="0" err="1"/>
              <a:t>kao</a:t>
            </a:r>
            <a:r>
              <a:rPr lang="en-US" dirty="0"/>
              <a:t> </a:t>
            </a:r>
            <a:r>
              <a:rPr lang="en-US" dirty="0" err="1"/>
              <a:t>što</a:t>
            </a:r>
            <a:r>
              <a:rPr lang="en-US" dirty="0"/>
              <a:t> </a:t>
            </a:r>
            <a:r>
              <a:rPr lang="en-US" dirty="0" err="1"/>
              <a:t>su</a:t>
            </a:r>
            <a:r>
              <a:rPr lang="en-US" dirty="0"/>
              <a:t> </a:t>
            </a:r>
            <a:r>
              <a:rPr lang="en-US" dirty="0" err="1"/>
              <a:t>iskustvo</a:t>
            </a:r>
            <a:r>
              <a:rPr lang="en-US" dirty="0"/>
              <a:t> u </a:t>
            </a:r>
            <a:r>
              <a:rPr lang="en-US" dirty="0" err="1"/>
              <a:t>upravljanju</a:t>
            </a:r>
            <a:r>
              <a:rPr lang="en-US" dirty="0"/>
              <a:t> </a:t>
            </a:r>
            <a:r>
              <a:rPr lang="en-US" dirty="0" err="1"/>
              <a:t>projektima</a:t>
            </a:r>
            <a:r>
              <a:rPr lang="en-US" dirty="0"/>
              <a:t>, </a:t>
            </a:r>
            <a:r>
              <a:rPr lang="en-US" dirty="0" err="1"/>
              <a:t>poznavanje</a:t>
            </a:r>
            <a:r>
              <a:rPr lang="en-US" dirty="0"/>
              <a:t> </a:t>
            </a:r>
            <a:r>
              <a:rPr lang="en-US" dirty="0" err="1"/>
              <a:t>računovodstva</a:t>
            </a:r>
            <a:r>
              <a:rPr lang="en-US" dirty="0"/>
              <a:t> </a:t>
            </a:r>
            <a:r>
              <a:rPr lang="en-US" dirty="0" err="1"/>
              <a:t>ili</a:t>
            </a:r>
            <a:r>
              <a:rPr lang="en-US" dirty="0"/>
              <a:t> </a:t>
            </a:r>
            <a:r>
              <a:rPr lang="en-US" dirty="0" err="1"/>
              <a:t>poznavanje</a:t>
            </a:r>
            <a:r>
              <a:rPr lang="en-US" dirty="0"/>
              <a:t> </a:t>
            </a:r>
            <a:r>
              <a:rPr lang="en-US" dirty="0" err="1"/>
              <a:t>principa</a:t>
            </a:r>
            <a:r>
              <a:rPr lang="en-US" dirty="0"/>
              <a:t> </a:t>
            </a:r>
            <a:r>
              <a:rPr lang="en-US" dirty="0" err="1"/>
              <a:t>programiranja</a:t>
            </a:r>
            <a:r>
              <a:rPr lang="en-US" dirty="0"/>
              <a:t>.</a:t>
            </a:r>
          </a:p>
          <a:p>
            <a:r>
              <a:rPr lang="en-US" dirty="0" err="1"/>
              <a:t>Treći</a:t>
            </a:r>
            <a:r>
              <a:rPr lang="en-US" dirty="0"/>
              <a:t> </a:t>
            </a:r>
            <a:r>
              <a:rPr lang="en-US" dirty="0" err="1"/>
              <a:t>nivo</a:t>
            </a:r>
            <a:r>
              <a:rPr lang="en-US" dirty="0"/>
              <a:t> </a:t>
            </a:r>
            <a:r>
              <a:rPr lang="en-US" dirty="0" err="1"/>
              <a:t>su</a:t>
            </a:r>
            <a:r>
              <a:rPr lang="en-US" dirty="0"/>
              <a:t> </a:t>
            </a:r>
            <a:r>
              <a:rPr lang="en-US" dirty="0" err="1"/>
              <a:t>kompetencije</a:t>
            </a:r>
            <a:r>
              <a:rPr lang="en-US" dirty="0"/>
              <a:t> </a:t>
            </a:r>
            <a:r>
              <a:rPr lang="en-US" dirty="0" err="1"/>
              <a:t>su</a:t>
            </a:r>
            <a:r>
              <a:rPr lang="en-US" dirty="0"/>
              <a:t> </a:t>
            </a:r>
            <a:r>
              <a:rPr lang="en-US" b="1" dirty="0" err="1"/>
              <a:t>tehničke</a:t>
            </a:r>
            <a:r>
              <a:rPr lang="en-US" b="1" dirty="0"/>
              <a:t> </a:t>
            </a:r>
            <a:r>
              <a:rPr lang="en-US" b="1" dirty="0" err="1"/>
              <a:t>kompetencije</a:t>
            </a:r>
            <a:r>
              <a:rPr lang="en-US" dirty="0"/>
              <a:t> (Technical Competences). To </a:t>
            </a:r>
            <a:r>
              <a:rPr lang="en-US" dirty="0" err="1"/>
              <a:t>su</a:t>
            </a:r>
            <a:r>
              <a:rPr lang="en-US" dirty="0"/>
              <a:t> </a:t>
            </a:r>
            <a:r>
              <a:rPr lang="en-US" dirty="0" err="1"/>
              <a:t>konkretne</a:t>
            </a:r>
            <a:r>
              <a:rPr lang="en-US" dirty="0"/>
              <a:t> </a:t>
            </a:r>
            <a:r>
              <a:rPr lang="en-US" dirty="0" err="1"/>
              <a:t>kompetencije</a:t>
            </a:r>
            <a:r>
              <a:rPr lang="en-US" dirty="0"/>
              <a:t> </a:t>
            </a:r>
            <a:r>
              <a:rPr lang="en-US" dirty="0" err="1"/>
              <a:t>koje</a:t>
            </a:r>
            <a:r>
              <a:rPr lang="en-US" dirty="0"/>
              <a:t> </a:t>
            </a:r>
            <a:r>
              <a:rPr lang="en-US" dirty="0" err="1"/>
              <a:t>su</a:t>
            </a:r>
            <a:r>
              <a:rPr lang="en-US" dirty="0"/>
              <a:t> </a:t>
            </a:r>
            <a:r>
              <a:rPr lang="en-US" dirty="0" err="1"/>
              <a:t>neophodne</a:t>
            </a:r>
            <a:r>
              <a:rPr lang="en-US" dirty="0"/>
              <a:t> za </a:t>
            </a:r>
            <a:r>
              <a:rPr lang="en-US" dirty="0" err="1"/>
              <a:t>obavljanje</a:t>
            </a:r>
            <a:r>
              <a:rPr lang="en-US" dirty="0"/>
              <a:t> </a:t>
            </a:r>
            <a:r>
              <a:rPr lang="en-US" dirty="0" err="1"/>
              <a:t>specifičnog</a:t>
            </a:r>
            <a:r>
              <a:rPr lang="en-US" dirty="0"/>
              <a:t> </a:t>
            </a:r>
            <a:r>
              <a:rPr lang="en-US" dirty="0" err="1"/>
              <a:t>posla</a:t>
            </a:r>
            <a:r>
              <a:rPr lang="en-US" dirty="0"/>
              <a:t>, </a:t>
            </a:r>
            <a:r>
              <a:rPr lang="en-US" dirty="0" err="1"/>
              <a:t>kao</a:t>
            </a:r>
            <a:r>
              <a:rPr lang="en-US" dirty="0"/>
              <a:t> </a:t>
            </a:r>
            <a:r>
              <a:rPr lang="en-US" dirty="0" err="1"/>
              <a:t>što</a:t>
            </a:r>
            <a:r>
              <a:rPr lang="en-US" dirty="0"/>
              <a:t> </a:t>
            </a:r>
            <a:r>
              <a:rPr lang="en-US" dirty="0" err="1"/>
              <a:t>su</a:t>
            </a:r>
            <a:r>
              <a:rPr lang="en-US" dirty="0"/>
              <a:t> </a:t>
            </a:r>
            <a:r>
              <a:rPr lang="en-US" dirty="0" err="1"/>
              <a:t>poznavanje</a:t>
            </a:r>
            <a:r>
              <a:rPr lang="en-US" dirty="0"/>
              <a:t> </a:t>
            </a:r>
            <a:r>
              <a:rPr lang="en-US" dirty="0" err="1"/>
              <a:t>metoda</a:t>
            </a:r>
            <a:r>
              <a:rPr lang="en-US" dirty="0"/>
              <a:t> </a:t>
            </a:r>
            <a:r>
              <a:rPr lang="en-US" dirty="0" err="1"/>
              <a:t>procene</a:t>
            </a:r>
            <a:r>
              <a:rPr lang="en-US" dirty="0"/>
              <a:t> </a:t>
            </a:r>
            <a:r>
              <a:rPr lang="en-US" dirty="0" err="1"/>
              <a:t>vrednosti</a:t>
            </a:r>
            <a:r>
              <a:rPr lang="en-US" dirty="0"/>
              <a:t> </a:t>
            </a:r>
            <a:r>
              <a:rPr lang="en-US" dirty="0" err="1"/>
              <a:t>kapitala</a:t>
            </a:r>
            <a:r>
              <a:rPr lang="en-US" dirty="0"/>
              <a:t>, </a:t>
            </a:r>
            <a:r>
              <a:rPr lang="en-US" dirty="0" err="1"/>
              <a:t>iskustvo</a:t>
            </a:r>
            <a:r>
              <a:rPr lang="en-US" dirty="0"/>
              <a:t> u </a:t>
            </a:r>
            <a:r>
              <a:rPr lang="en-US" dirty="0" err="1"/>
              <a:t>radu</a:t>
            </a:r>
            <a:r>
              <a:rPr lang="en-US" dirty="0"/>
              <a:t> </a:t>
            </a:r>
            <a:r>
              <a:rPr lang="en-US" dirty="0" err="1"/>
              <a:t>sa</a:t>
            </a:r>
            <a:r>
              <a:rPr lang="en-US" dirty="0"/>
              <a:t> </a:t>
            </a:r>
            <a:r>
              <a:rPr lang="en-US" dirty="0" err="1"/>
              <a:t>mašinom</a:t>
            </a:r>
            <a:r>
              <a:rPr lang="en-US" dirty="0"/>
              <a:t> za </a:t>
            </a:r>
            <a:r>
              <a:rPr lang="en-US" dirty="0" err="1"/>
              <a:t>pakovanje</a:t>
            </a:r>
            <a:r>
              <a:rPr lang="en-US" dirty="0"/>
              <a:t> </a:t>
            </a:r>
            <a:r>
              <a:rPr lang="en-US" dirty="0" err="1"/>
              <a:t>lekova</a:t>
            </a:r>
            <a:r>
              <a:rPr lang="en-US" dirty="0"/>
              <a:t> </a:t>
            </a:r>
            <a:r>
              <a:rPr lang="en-US" dirty="0" err="1"/>
              <a:t>ili</a:t>
            </a:r>
            <a:r>
              <a:rPr lang="en-US" dirty="0"/>
              <a:t> </a:t>
            </a:r>
            <a:r>
              <a:rPr lang="en-US" dirty="0" err="1"/>
              <a:t>poznavanje</a:t>
            </a:r>
            <a:r>
              <a:rPr lang="en-US" dirty="0"/>
              <a:t> PHP </a:t>
            </a:r>
            <a:r>
              <a:rPr lang="en-US" dirty="0" err="1"/>
              <a:t>programiranja</a:t>
            </a:r>
            <a:r>
              <a:rPr lang="en-US" dirty="0"/>
              <a:t>. </a:t>
            </a:r>
            <a:r>
              <a:rPr lang="en-US" dirty="0" err="1"/>
              <a:t>Tehničke</a:t>
            </a:r>
            <a:r>
              <a:rPr lang="en-US" dirty="0"/>
              <a:t> </a:t>
            </a:r>
            <a:r>
              <a:rPr lang="en-US" dirty="0" err="1"/>
              <a:t>kompetencije</a:t>
            </a:r>
            <a:r>
              <a:rPr lang="en-US" dirty="0"/>
              <a:t> </a:t>
            </a:r>
            <a:r>
              <a:rPr lang="en-US" dirty="0" err="1"/>
              <a:t>su</a:t>
            </a:r>
            <a:r>
              <a:rPr lang="en-US" dirty="0"/>
              <a:t> </a:t>
            </a:r>
            <a:r>
              <a:rPr lang="en-US" dirty="0" err="1"/>
              <a:t>kompetencije</a:t>
            </a:r>
            <a:r>
              <a:rPr lang="en-US" dirty="0"/>
              <a:t> </a:t>
            </a:r>
            <a:r>
              <a:rPr lang="en-US" dirty="0" err="1"/>
              <a:t>vezane</a:t>
            </a:r>
            <a:r>
              <a:rPr lang="en-US" dirty="0"/>
              <a:t> za </a:t>
            </a:r>
            <a:r>
              <a:rPr lang="en-US" dirty="0" err="1"/>
              <a:t>konkretno</a:t>
            </a:r>
            <a:r>
              <a:rPr lang="en-US" dirty="0"/>
              <a:t> </a:t>
            </a:r>
            <a:r>
              <a:rPr lang="en-US" dirty="0" err="1"/>
              <a:t>radno</a:t>
            </a:r>
            <a:r>
              <a:rPr lang="en-US" dirty="0"/>
              <a:t> mesto.</a:t>
            </a:r>
          </a:p>
          <a:p>
            <a:r>
              <a:rPr lang="en-US" dirty="0" err="1"/>
              <a:t>Četvrti</a:t>
            </a:r>
            <a:r>
              <a:rPr lang="en-US" dirty="0"/>
              <a:t> </a:t>
            </a:r>
            <a:r>
              <a:rPr lang="en-US" dirty="0" err="1"/>
              <a:t>nivo</a:t>
            </a:r>
            <a:r>
              <a:rPr lang="en-US" dirty="0"/>
              <a:t> </a:t>
            </a:r>
            <a:r>
              <a:rPr lang="en-US" dirty="0" err="1"/>
              <a:t>su</a:t>
            </a:r>
            <a:r>
              <a:rPr lang="en-US" dirty="0"/>
              <a:t> </a:t>
            </a:r>
            <a:r>
              <a:rPr lang="en-US" b="1" dirty="0" err="1"/>
              <a:t>kompetencije</a:t>
            </a:r>
            <a:r>
              <a:rPr lang="en-US" b="1" dirty="0"/>
              <a:t> </a:t>
            </a:r>
            <a:r>
              <a:rPr lang="en-US" b="1" dirty="0" err="1"/>
              <a:t>liderstva</a:t>
            </a:r>
            <a:r>
              <a:rPr lang="en-US" dirty="0"/>
              <a:t> (Leadership Competences). To </a:t>
            </a:r>
            <a:r>
              <a:rPr lang="en-US" dirty="0" err="1"/>
              <a:t>su</a:t>
            </a:r>
            <a:r>
              <a:rPr lang="en-US" dirty="0"/>
              <a:t> </a:t>
            </a:r>
            <a:r>
              <a:rPr lang="en-US" dirty="0" err="1"/>
              <a:t>sposobnosti</a:t>
            </a:r>
            <a:r>
              <a:rPr lang="en-US" dirty="0"/>
              <a:t> </a:t>
            </a:r>
            <a:r>
              <a:rPr lang="en-US" dirty="0" err="1"/>
              <a:t>i</a:t>
            </a:r>
            <a:r>
              <a:rPr lang="en-US" dirty="0"/>
              <a:t> </a:t>
            </a:r>
            <a:r>
              <a:rPr lang="en-US" dirty="0" err="1"/>
              <a:t>veštine</a:t>
            </a:r>
            <a:r>
              <a:rPr lang="en-US" dirty="0"/>
              <a:t> </a:t>
            </a:r>
            <a:r>
              <a:rPr lang="en-US" dirty="0" err="1"/>
              <a:t>zaposlenih</a:t>
            </a:r>
            <a:r>
              <a:rPr lang="en-US" dirty="0"/>
              <a:t> da </a:t>
            </a:r>
            <a:r>
              <a:rPr lang="en-US" dirty="0" err="1"/>
              <a:t>upravljaju</a:t>
            </a:r>
            <a:r>
              <a:rPr lang="en-US" dirty="0"/>
              <a:t> </a:t>
            </a:r>
            <a:r>
              <a:rPr lang="en-US" dirty="0" err="1"/>
              <a:t>svojim</a:t>
            </a:r>
            <a:r>
              <a:rPr lang="en-US" dirty="0"/>
              <a:t> </a:t>
            </a:r>
            <a:r>
              <a:rPr lang="en-US" dirty="0" err="1"/>
              <a:t>rezultatima</a:t>
            </a:r>
            <a:r>
              <a:rPr lang="en-US" dirty="0"/>
              <a:t>, </a:t>
            </a:r>
            <a:r>
              <a:rPr lang="en-US" dirty="0" err="1"/>
              <a:t>ali</a:t>
            </a:r>
            <a:r>
              <a:rPr lang="en-US" dirty="0"/>
              <a:t> </a:t>
            </a:r>
            <a:r>
              <a:rPr lang="en-US" dirty="0" err="1"/>
              <a:t>i</a:t>
            </a:r>
            <a:r>
              <a:rPr lang="en-US" dirty="0"/>
              <a:t> </a:t>
            </a:r>
            <a:r>
              <a:rPr lang="en-US" dirty="0" err="1"/>
              <a:t>rezultatima</a:t>
            </a:r>
            <a:r>
              <a:rPr lang="en-US" dirty="0"/>
              <a:t> </a:t>
            </a:r>
            <a:r>
              <a:rPr lang="en-US" dirty="0" err="1"/>
              <a:t>drugih</a:t>
            </a:r>
            <a:r>
              <a:rPr lang="en-US" dirty="0"/>
              <a:t> </a:t>
            </a:r>
            <a:r>
              <a:rPr lang="en-US" dirty="0" err="1"/>
              <a:t>ljudi</a:t>
            </a:r>
            <a:r>
              <a:rPr lang="en-US" dirty="0"/>
              <a:t>. </a:t>
            </a:r>
            <a:r>
              <a:rPr lang="en-US" dirty="0" err="1"/>
              <a:t>Obuhvataju</a:t>
            </a:r>
            <a:r>
              <a:rPr lang="en-US" dirty="0"/>
              <a:t> </a:t>
            </a:r>
            <a:r>
              <a:rPr lang="en-US" dirty="0" err="1"/>
              <a:t>razne</a:t>
            </a:r>
            <a:r>
              <a:rPr lang="en-US" dirty="0"/>
              <a:t> </a:t>
            </a:r>
            <a:r>
              <a:rPr lang="en-US" dirty="0" err="1"/>
              <a:t>menadžerske</a:t>
            </a:r>
            <a:r>
              <a:rPr lang="en-US" dirty="0"/>
              <a:t> </a:t>
            </a:r>
            <a:r>
              <a:rPr lang="en-US" dirty="0" err="1"/>
              <a:t>i</a:t>
            </a:r>
            <a:r>
              <a:rPr lang="en-US" dirty="0"/>
              <a:t> </a:t>
            </a:r>
            <a:r>
              <a:rPr lang="en-US" dirty="0" err="1"/>
              <a:t>liderske</a:t>
            </a:r>
            <a:r>
              <a:rPr lang="en-US" dirty="0"/>
              <a:t> </a:t>
            </a:r>
            <a:r>
              <a:rPr lang="en-US" dirty="0" err="1"/>
              <a:t>sposobnosti</a:t>
            </a:r>
            <a:r>
              <a:rPr lang="en-US" dirty="0"/>
              <a:t>, </a:t>
            </a:r>
            <a:r>
              <a:rPr lang="en-US" dirty="0" err="1"/>
              <a:t>kao</a:t>
            </a:r>
            <a:r>
              <a:rPr lang="en-US" dirty="0"/>
              <a:t> </a:t>
            </a:r>
            <a:r>
              <a:rPr lang="en-US" dirty="0" err="1"/>
              <a:t>što</a:t>
            </a:r>
            <a:r>
              <a:rPr lang="en-US" dirty="0"/>
              <a:t> </a:t>
            </a:r>
            <a:r>
              <a:rPr lang="en-US" dirty="0" err="1"/>
              <a:t>su</a:t>
            </a:r>
            <a:r>
              <a:rPr lang="en-US" dirty="0"/>
              <a:t> </a:t>
            </a:r>
            <a:r>
              <a:rPr lang="en-US" dirty="0" err="1"/>
              <a:t>veština</a:t>
            </a:r>
            <a:r>
              <a:rPr lang="en-US" dirty="0"/>
              <a:t> </a:t>
            </a:r>
            <a:r>
              <a:rPr lang="en-US" dirty="0" err="1"/>
              <a:t>vođenja</a:t>
            </a:r>
            <a:r>
              <a:rPr lang="en-US" dirty="0"/>
              <a:t>, </a:t>
            </a:r>
            <a:r>
              <a:rPr lang="en-US" dirty="0" err="1"/>
              <a:t>veština</a:t>
            </a:r>
            <a:r>
              <a:rPr lang="en-US" dirty="0"/>
              <a:t> </a:t>
            </a:r>
            <a:r>
              <a:rPr lang="en-US" dirty="0" err="1"/>
              <a:t>manipulacije</a:t>
            </a:r>
            <a:r>
              <a:rPr lang="en-US" dirty="0"/>
              <a:t>, </a:t>
            </a:r>
            <a:r>
              <a:rPr lang="en-US" dirty="0" err="1"/>
              <a:t>veština</a:t>
            </a:r>
            <a:r>
              <a:rPr lang="en-US" dirty="0"/>
              <a:t> </a:t>
            </a:r>
            <a:r>
              <a:rPr lang="en-US" dirty="0" err="1"/>
              <a:t>samokontrole</a:t>
            </a:r>
            <a:r>
              <a:rPr lang="en-US" dirty="0"/>
              <a:t>, </a:t>
            </a:r>
            <a:r>
              <a:rPr lang="en-US" dirty="0" err="1"/>
              <a:t>organizacione</a:t>
            </a:r>
            <a:r>
              <a:rPr lang="en-US" dirty="0"/>
              <a:t> </a:t>
            </a:r>
            <a:r>
              <a:rPr lang="en-US" dirty="0" err="1"/>
              <a:t>sposobnosti</a:t>
            </a:r>
            <a:r>
              <a:rPr lang="en-US" dirty="0"/>
              <a:t> </a:t>
            </a:r>
            <a:r>
              <a:rPr lang="en-US" dirty="0" err="1"/>
              <a:t>ili</a:t>
            </a:r>
            <a:r>
              <a:rPr lang="en-US" dirty="0"/>
              <a:t> </a:t>
            </a:r>
            <a:r>
              <a:rPr lang="en-US" dirty="0" err="1"/>
              <a:t>posedovanje</a:t>
            </a:r>
            <a:r>
              <a:rPr lang="en-US" dirty="0"/>
              <a:t> </a:t>
            </a:r>
            <a:r>
              <a:rPr lang="en-US" dirty="0" err="1"/>
              <a:t>visokog</a:t>
            </a:r>
            <a:r>
              <a:rPr lang="en-US" dirty="0"/>
              <a:t> </a:t>
            </a:r>
            <a:r>
              <a:rPr lang="en-US" dirty="0" err="1"/>
              <a:t>nivoa</a:t>
            </a:r>
            <a:r>
              <a:rPr lang="en-US" dirty="0"/>
              <a:t> </a:t>
            </a:r>
            <a:r>
              <a:rPr lang="en-US" dirty="0" err="1"/>
              <a:t>samopouzdanja</a:t>
            </a:r>
            <a:r>
              <a:rPr lang="en-US" dirty="0"/>
              <a:t>.</a:t>
            </a:r>
          </a:p>
          <a:p>
            <a:endParaRPr lang="en-US" altLang="en-US" dirty="0"/>
          </a:p>
          <a:p>
            <a:endParaRPr lang="en-US"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t>Zahtevi</a:t>
            </a:r>
            <a:r>
              <a:rPr lang="en-US" sz="1200" dirty="0"/>
              <a:t> </a:t>
            </a:r>
            <a:r>
              <a:rPr lang="en-US" sz="1200" dirty="0" err="1"/>
              <a:t>radnog</a:t>
            </a:r>
            <a:r>
              <a:rPr lang="en-US" sz="1200" dirty="0"/>
              <a:t> </a:t>
            </a:r>
            <a:r>
              <a:rPr lang="en-US" sz="1200" dirty="0" err="1"/>
              <a:t>mesta</a:t>
            </a:r>
            <a:r>
              <a:rPr lang="sr-Latn-RS" sz="1200" dirty="0"/>
              <a:t> </a:t>
            </a:r>
            <a:r>
              <a:rPr lang="en-US" sz="1200" dirty="0"/>
              <a:t>je </a:t>
            </a:r>
            <a:r>
              <a:rPr lang="en-US" sz="1200" dirty="0" err="1"/>
              <a:t>najkraće</a:t>
            </a:r>
            <a:r>
              <a:rPr lang="en-US" sz="1200" dirty="0"/>
              <a:t> </a:t>
            </a:r>
            <a:r>
              <a:rPr lang="en-US" sz="1200" dirty="0" err="1"/>
              <a:t>rečeno</a:t>
            </a:r>
            <a:r>
              <a:rPr lang="en-US" sz="1200" dirty="0"/>
              <a:t> </a:t>
            </a:r>
            <a:r>
              <a:rPr lang="en-US" sz="1200" dirty="0" err="1"/>
              <a:t>pisana</a:t>
            </a:r>
            <a:r>
              <a:rPr lang="en-US" sz="1200" dirty="0"/>
              <a:t> </a:t>
            </a:r>
            <a:r>
              <a:rPr lang="en-US" sz="1200" dirty="0" err="1"/>
              <a:t>izjava</a:t>
            </a:r>
            <a:r>
              <a:rPr lang="en-US" sz="1200" dirty="0"/>
              <a:t> </a:t>
            </a:r>
            <a:r>
              <a:rPr lang="en-US" sz="1200" dirty="0" err="1"/>
              <a:t>koja</a:t>
            </a:r>
            <a:r>
              <a:rPr lang="en-US" sz="1200" dirty="0"/>
              <a:t> </a:t>
            </a:r>
            <a:r>
              <a:rPr lang="en-US" sz="1200" dirty="0" err="1"/>
              <a:t>opisuje</a:t>
            </a:r>
            <a:r>
              <a:rPr lang="en-US" sz="1200" dirty="0"/>
              <a:t> </a:t>
            </a:r>
            <a:r>
              <a:rPr lang="en-US" sz="1200" dirty="0" err="1"/>
              <a:t>aktivnosti</a:t>
            </a:r>
            <a:r>
              <a:rPr lang="en-US" sz="1200" dirty="0"/>
              <a:t> </a:t>
            </a:r>
            <a:r>
              <a:rPr lang="en-US" sz="1200" dirty="0" err="1"/>
              <a:t>koje</a:t>
            </a:r>
            <a:r>
              <a:rPr lang="en-US" sz="1200" dirty="0"/>
              <a:t> </a:t>
            </a:r>
            <a:r>
              <a:rPr lang="en-US" sz="1200" dirty="0" err="1"/>
              <a:t>treba</a:t>
            </a:r>
            <a:r>
              <a:rPr lang="en-US" sz="1200" dirty="0"/>
              <a:t> </a:t>
            </a:r>
            <a:r>
              <a:rPr lang="en-US" sz="1200" dirty="0" err="1"/>
              <a:t>preduzeti</a:t>
            </a:r>
            <a:r>
              <a:rPr lang="en-US" sz="1200" dirty="0"/>
              <a:t> </a:t>
            </a:r>
            <a:r>
              <a:rPr lang="en-US" sz="1200" dirty="0" err="1"/>
              <a:t>na</a:t>
            </a:r>
            <a:r>
              <a:rPr lang="en-US" sz="1200" dirty="0"/>
              <a:t> </a:t>
            </a:r>
            <a:r>
              <a:rPr lang="en-US" sz="1200" dirty="0" err="1"/>
              <a:t>jednom</a:t>
            </a:r>
            <a:r>
              <a:rPr lang="en-US" sz="1200" dirty="0"/>
              <a:t> </a:t>
            </a:r>
            <a:r>
              <a:rPr lang="en-US" sz="1200" dirty="0" err="1"/>
              <a:t>radnom</a:t>
            </a:r>
            <a:r>
              <a:rPr lang="en-US" sz="1200" dirty="0"/>
              <a:t> </a:t>
            </a:r>
            <a:r>
              <a:rPr lang="en-US" sz="1200" dirty="0" err="1"/>
              <a:t>mestu</a:t>
            </a:r>
            <a:r>
              <a:rPr lang="en-US" sz="1200" dirty="0"/>
              <a:t>. </a:t>
            </a:r>
            <a:r>
              <a:rPr lang="en-US" sz="1200" dirty="0" err="1"/>
              <a:t>Opis</a:t>
            </a:r>
            <a:r>
              <a:rPr lang="en-US" sz="1200" dirty="0"/>
              <a:t> </a:t>
            </a:r>
            <a:r>
              <a:rPr lang="en-US" sz="1200" dirty="0" err="1"/>
              <a:t>služi</a:t>
            </a:r>
            <a:r>
              <a:rPr lang="en-US" sz="1200" dirty="0"/>
              <a:t> u </a:t>
            </a:r>
            <a:r>
              <a:rPr lang="en-US" sz="1200" dirty="0" err="1"/>
              <a:t>identifikaciji</a:t>
            </a:r>
            <a:r>
              <a:rPr lang="en-US" sz="1200" dirty="0"/>
              <a:t> </a:t>
            </a:r>
            <a:r>
              <a:rPr lang="en-US" sz="1200" dirty="0" err="1"/>
              <a:t>zadataka</a:t>
            </a:r>
            <a:r>
              <a:rPr lang="en-US" sz="1200" dirty="0"/>
              <a:t>, </a:t>
            </a:r>
            <a:r>
              <a:rPr lang="en-US" sz="1200" dirty="0" err="1"/>
              <a:t>dužnosti</a:t>
            </a:r>
            <a:r>
              <a:rPr lang="en-US" sz="1200" dirty="0"/>
              <a:t> </a:t>
            </a:r>
            <a:r>
              <a:rPr lang="en-US" sz="1200" dirty="0" err="1"/>
              <a:t>i</a:t>
            </a:r>
            <a:r>
              <a:rPr lang="en-US" sz="1200" dirty="0"/>
              <a:t> </a:t>
            </a:r>
            <a:r>
              <a:rPr lang="en-US" sz="1200" dirty="0" err="1"/>
              <a:t>odgovornosti</a:t>
            </a:r>
            <a:r>
              <a:rPr lang="en-US" sz="1200" dirty="0"/>
              <a:t> </a:t>
            </a:r>
            <a:r>
              <a:rPr lang="en-US" sz="1200" dirty="0" err="1"/>
              <a:t>koji</a:t>
            </a:r>
            <a:r>
              <a:rPr lang="en-US" sz="1200" dirty="0"/>
              <a:t> </a:t>
            </a:r>
            <a:r>
              <a:rPr lang="en-US" sz="1200" dirty="0" err="1"/>
              <a:t>zaposleni</a:t>
            </a:r>
            <a:r>
              <a:rPr lang="en-US" sz="1200" dirty="0"/>
              <a:t> </a:t>
            </a:r>
            <a:r>
              <a:rPr lang="en-US" sz="1200" dirty="0" err="1"/>
              <a:t>na</a:t>
            </a:r>
            <a:r>
              <a:rPr lang="en-US" sz="1200" dirty="0"/>
              <a:t> tom </a:t>
            </a:r>
            <a:r>
              <a:rPr lang="en-US" sz="1200" dirty="0" err="1"/>
              <a:t>radnom</a:t>
            </a:r>
            <a:r>
              <a:rPr lang="en-US" sz="1200" dirty="0"/>
              <a:t> </a:t>
            </a:r>
            <a:r>
              <a:rPr lang="en-US" sz="1200" dirty="0" err="1"/>
              <a:t>mestu</a:t>
            </a:r>
            <a:r>
              <a:rPr lang="en-US" sz="1200" dirty="0"/>
              <a:t> </a:t>
            </a:r>
            <a:r>
              <a:rPr lang="en-US" sz="1200" dirty="0" err="1"/>
              <a:t>treba</a:t>
            </a:r>
            <a:r>
              <a:rPr lang="en-US" sz="1200" dirty="0"/>
              <a:t> da </a:t>
            </a:r>
            <a:r>
              <a:rPr lang="en-US" sz="1200" dirty="0" err="1"/>
              <a:t>ostvari</a:t>
            </a:r>
            <a:r>
              <a:rPr lang="en-US" sz="1200" dirty="0"/>
              <a:t>. </a:t>
            </a:r>
            <a:r>
              <a:rPr lang="en-US" sz="1200" dirty="0" err="1"/>
              <a:t>Istovremeno</a:t>
            </a:r>
            <a:r>
              <a:rPr lang="en-US" sz="1200" dirty="0"/>
              <a:t> </a:t>
            </a:r>
            <a:r>
              <a:rPr lang="en-US" sz="1200" dirty="0" err="1"/>
              <a:t>daje</a:t>
            </a:r>
            <a:r>
              <a:rPr lang="en-US" sz="1200" dirty="0"/>
              <a:t> </a:t>
            </a:r>
            <a:r>
              <a:rPr lang="en-US" sz="1200" dirty="0" err="1"/>
              <a:t>odgovore</a:t>
            </a:r>
            <a:r>
              <a:rPr lang="en-US" sz="1200" dirty="0"/>
              <a:t> </a:t>
            </a:r>
            <a:r>
              <a:rPr lang="en-US" sz="1200" dirty="0" err="1"/>
              <a:t>na</a:t>
            </a:r>
            <a:r>
              <a:rPr lang="en-US" sz="1200" dirty="0"/>
              <a:t> </a:t>
            </a:r>
            <a:r>
              <a:rPr lang="en-US" sz="1200" dirty="0" err="1"/>
              <a:t>pitanja</a:t>
            </a:r>
            <a:r>
              <a:rPr lang="en-US" sz="1200" dirty="0"/>
              <a:t>: </a:t>
            </a:r>
            <a:r>
              <a:rPr lang="en-US" sz="1200" dirty="0" err="1"/>
              <a:t>šta</a:t>
            </a:r>
            <a:r>
              <a:rPr lang="en-US" sz="1200" dirty="0"/>
              <a:t> </a:t>
            </a:r>
            <a:r>
              <a:rPr lang="en-US" sz="1200" dirty="0" err="1"/>
              <a:t>treba</a:t>
            </a:r>
            <a:r>
              <a:rPr lang="en-US" sz="1200" dirty="0"/>
              <a:t> da se </a:t>
            </a:r>
            <a:r>
              <a:rPr lang="en-US" sz="1200" dirty="0" err="1"/>
              <a:t>uradi</a:t>
            </a:r>
            <a:r>
              <a:rPr lang="en-US" sz="1200" dirty="0"/>
              <a:t>, </a:t>
            </a:r>
            <a:r>
              <a:rPr lang="en-US" sz="1200" dirty="0" err="1"/>
              <a:t>zašto</a:t>
            </a:r>
            <a:r>
              <a:rPr lang="en-US" sz="1200" dirty="0"/>
              <a:t> to </a:t>
            </a:r>
            <a:r>
              <a:rPr lang="en-US" sz="1200" dirty="0" err="1"/>
              <a:t>treba</a:t>
            </a:r>
            <a:r>
              <a:rPr lang="en-US" sz="1200" dirty="0"/>
              <a:t> </a:t>
            </a:r>
            <a:r>
              <a:rPr lang="en-US" sz="1200" dirty="0" err="1"/>
              <a:t>uraditi</a:t>
            </a:r>
            <a:r>
              <a:rPr lang="en-US" sz="1200" dirty="0"/>
              <a:t>, </a:t>
            </a:r>
            <a:r>
              <a:rPr lang="en-US" sz="1200" dirty="0" err="1"/>
              <a:t>gde</a:t>
            </a:r>
            <a:r>
              <a:rPr lang="en-US" sz="1200" dirty="0"/>
              <a:t> </a:t>
            </a:r>
            <a:r>
              <a:rPr lang="en-US" sz="1200" dirty="0" err="1"/>
              <a:t>će</a:t>
            </a:r>
            <a:r>
              <a:rPr lang="en-US" sz="1200" dirty="0"/>
              <a:t> to </a:t>
            </a:r>
            <a:r>
              <a:rPr lang="en-US" sz="1200" dirty="0" err="1"/>
              <a:t>biti</a:t>
            </a:r>
            <a:r>
              <a:rPr lang="en-US" sz="1200" dirty="0"/>
              <a:t> </a:t>
            </a:r>
            <a:r>
              <a:rPr lang="en-US" sz="1200" dirty="0" err="1"/>
              <a:t>izvršeno</a:t>
            </a:r>
            <a:r>
              <a:rPr lang="en-US" sz="1200" dirty="0"/>
              <a:t> </a:t>
            </a:r>
            <a:r>
              <a:rPr lang="en-US" sz="1200" dirty="0" err="1"/>
              <a:t>i</a:t>
            </a:r>
            <a:r>
              <a:rPr lang="en-US" sz="1200" dirty="0"/>
              <a:t> </a:t>
            </a:r>
            <a:r>
              <a:rPr lang="en-US" sz="1200" dirty="0" err="1"/>
              <a:t>najkraće</a:t>
            </a:r>
            <a:r>
              <a:rPr lang="en-US" sz="1200" dirty="0"/>
              <a:t> </a:t>
            </a:r>
            <a:r>
              <a:rPr lang="en-US" sz="1200" dirty="0" err="1"/>
              <a:t>kako</a:t>
            </a:r>
            <a:r>
              <a:rPr lang="en-US" sz="1200" dirty="0"/>
              <a:t> </a:t>
            </a:r>
            <a:r>
              <a:rPr lang="en-US" sz="1200" dirty="0" err="1"/>
              <a:t>će</a:t>
            </a:r>
            <a:r>
              <a:rPr lang="en-US" sz="1200" dirty="0"/>
              <a:t> to </a:t>
            </a:r>
            <a:r>
              <a:rPr lang="en-US" sz="1200" dirty="0" err="1"/>
              <a:t>biti</a:t>
            </a:r>
            <a:r>
              <a:rPr lang="en-US" sz="1200" dirty="0"/>
              <a:t> </a:t>
            </a:r>
            <a:r>
              <a:rPr lang="en-US" sz="1200" dirty="0" err="1"/>
              <a:t>realizovano</a:t>
            </a:r>
            <a:r>
              <a:rPr lang="en-US" sz="1200" dirty="0"/>
              <a:t>. </a:t>
            </a:r>
          </a:p>
          <a:p>
            <a:endParaRPr lang="sr-Latn-CS" altLang="en-US" dirty="0"/>
          </a:p>
        </p:txBody>
      </p:sp>
      <p:sp>
        <p:nvSpPr>
          <p:cNvPr id="4" name="Slide Number Placeholder 3">
            <a:extLst>
              <a:ext uri="{FF2B5EF4-FFF2-40B4-BE49-F238E27FC236}">
                <a16:creationId xmlns:a16="http://schemas.microsoft.com/office/drawing/2014/main" id="{7272C7E3-CE62-4C93-B946-BDA3DF2C0AA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27119794-6523-4927-B84A-81AF8020F140}" type="slidenum">
              <a:rPr lang="fr-FR" altLang="en-US">
                <a:latin typeface="Calibri" panose="020F0502020204030204" pitchFamily="34" charset="0"/>
              </a:rPr>
              <a:pPr eaLnBrk="1" hangingPunct="1"/>
              <a:t>10</a:t>
            </a:fld>
            <a:endParaRPr lang="fr-FR"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E1B1A1-5F93-4CE5-921B-BB144C2F21EC}" type="slidenum">
              <a:rPr lang="en-US" smtClean="0"/>
              <a:t>37</a:t>
            </a:fld>
            <a:endParaRPr lang="en-US"/>
          </a:p>
        </p:txBody>
      </p:sp>
    </p:spTree>
    <p:extLst>
      <p:ext uri="{BB962C8B-B14F-4D97-AF65-F5344CB8AC3E}">
        <p14:creationId xmlns:p14="http://schemas.microsoft.com/office/powerpoint/2010/main" val="3956495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E1B1A1-5F93-4CE5-921B-BB144C2F21EC}" type="slidenum">
              <a:rPr lang="en-US" smtClean="0"/>
              <a:t>38</a:t>
            </a:fld>
            <a:endParaRPr lang="en-US"/>
          </a:p>
        </p:txBody>
      </p:sp>
    </p:spTree>
    <p:extLst>
      <p:ext uri="{BB962C8B-B14F-4D97-AF65-F5344CB8AC3E}">
        <p14:creationId xmlns:p14="http://schemas.microsoft.com/office/powerpoint/2010/main" val="402913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E1B1A1-5F93-4CE5-921B-BB144C2F21EC}" type="slidenum">
              <a:rPr lang="en-US" smtClean="0"/>
              <a:t>39</a:t>
            </a:fld>
            <a:endParaRPr lang="en-US"/>
          </a:p>
        </p:txBody>
      </p:sp>
    </p:spTree>
    <p:extLst>
      <p:ext uri="{BB962C8B-B14F-4D97-AF65-F5344CB8AC3E}">
        <p14:creationId xmlns:p14="http://schemas.microsoft.com/office/powerpoint/2010/main" val="1945863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5"/>
          </p:nvPr>
        </p:nvSpPr>
        <p:spPr/>
        <p:txBody>
          <a:bodyPr/>
          <a:lstStyle/>
          <a:p>
            <a:fld id="{488F25D2-56DE-462B-B9B0-D71F69AE326C}" type="slidenum">
              <a:rPr lang="en-US" smtClean="0"/>
              <a:t>55</a:t>
            </a:fld>
            <a:endParaRPr lang="en-US"/>
          </a:p>
        </p:txBody>
      </p:sp>
    </p:spTree>
    <p:extLst>
      <p:ext uri="{BB962C8B-B14F-4D97-AF65-F5344CB8AC3E}">
        <p14:creationId xmlns:p14="http://schemas.microsoft.com/office/powerpoint/2010/main" val="108175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AF0C8CCC-C06D-45A9-8973-101D2D98067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7D62365D-0E4C-4D32-9961-9D5D7AEB8E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r-Latn-CS" altLang="en-US" dirty="0"/>
          </a:p>
        </p:txBody>
      </p:sp>
      <p:sp>
        <p:nvSpPr>
          <p:cNvPr id="4" name="Slide Number Placeholder 3">
            <a:extLst>
              <a:ext uri="{FF2B5EF4-FFF2-40B4-BE49-F238E27FC236}">
                <a16:creationId xmlns:a16="http://schemas.microsoft.com/office/drawing/2014/main" id="{67B0A225-2FBD-4A59-A828-5EE345FE01D4}"/>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443CE820-069E-4F36-8C1C-4999CFAE5F24}" type="slidenum">
              <a:rPr lang="fr-FR" altLang="en-US">
                <a:latin typeface="Calibri" panose="020F0502020204030204" pitchFamily="34" charset="0"/>
              </a:rPr>
              <a:pPr eaLnBrk="1" hangingPunct="1"/>
              <a:t>11</a:t>
            </a:fld>
            <a:endParaRPr lang="fr-FR"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A046CC36-8D00-4CA8-8F87-72A645D2B0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806EC76D-4779-4F3E-A608-26654045A3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r-Latn-CS" altLang="en-US" dirty="0"/>
          </a:p>
        </p:txBody>
      </p:sp>
      <p:sp>
        <p:nvSpPr>
          <p:cNvPr id="4" name="Slide Number Placeholder 3">
            <a:extLst>
              <a:ext uri="{FF2B5EF4-FFF2-40B4-BE49-F238E27FC236}">
                <a16:creationId xmlns:a16="http://schemas.microsoft.com/office/drawing/2014/main" id="{C1C7049F-CC62-4C69-9716-54AD1826EF71}"/>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B174CA2B-96E4-4605-8D7A-A8D52E81F98E}" type="slidenum">
              <a:rPr lang="fr-FR" altLang="en-US">
                <a:latin typeface="Calibri" panose="020F0502020204030204" pitchFamily="34" charset="0"/>
              </a:rPr>
              <a:pPr eaLnBrk="1" hangingPunct="1"/>
              <a:t>12</a:t>
            </a:fld>
            <a:endParaRPr lang="fr-FR"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15F7BAD1-2466-4B10-AD96-F1D9E461D6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17E4B2D0-6A2A-48CD-89DD-ECB2FBF302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r-Latn-CS" altLang="en-US" dirty="0"/>
          </a:p>
        </p:txBody>
      </p:sp>
      <p:sp>
        <p:nvSpPr>
          <p:cNvPr id="4" name="Slide Number Placeholder 3">
            <a:extLst>
              <a:ext uri="{FF2B5EF4-FFF2-40B4-BE49-F238E27FC236}">
                <a16:creationId xmlns:a16="http://schemas.microsoft.com/office/drawing/2014/main" id="{2B42CDB5-8D55-4485-8DF5-832F74F1E1A4}"/>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5AB975D5-C712-4052-BB07-92DA1665E86E}" type="slidenum">
              <a:rPr lang="fr-FR" altLang="en-US">
                <a:latin typeface="Calibri" panose="020F0502020204030204" pitchFamily="34" charset="0"/>
              </a:rPr>
              <a:pPr eaLnBrk="1" hangingPunct="1"/>
              <a:t>14</a:t>
            </a:fld>
            <a:endParaRPr lang="fr-FR"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r>
              <a:rPr lang="sr-Latn-CS" dirty="0"/>
              <a:t>Aspiracije i očekivanja – ispitujemo ih pre nego što kandidatu ispričamo o poslu</a:t>
            </a:r>
            <a:endParaRPr lang="en-US" dirty="0"/>
          </a:p>
        </p:txBody>
      </p:sp>
      <p:sp>
        <p:nvSpPr>
          <p:cNvPr id="95236" name="Slide Number Placeholder 3"/>
          <p:cNvSpPr>
            <a:spLocks noGrp="1"/>
          </p:cNvSpPr>
          <p:nvPr>
            <p:ph type="sldNum" sz="quarter" idx="5"/>
          </p:nvPr>
        </p:nvSpPr>
        <p:spPr>
          <a:noFill/>
        </p:spPr>
        <p:txBody>
          <a:bodyPr/>
          <a:lstStyle/>
          <a:p>
            <a:fld id="{145324BD-EF28-4A17-B77F-FB1A1C8A4B41}" type="slidenum">
              <a:rPr lang="sr-Latn-CS"/>
              <a:pPr/>
              <a:t>15</a:t>
            </a:fld>
            <a:endParaRPr lang="sr-Latn-C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r>
              <a:rPr lang="sr-Latn-CS"/>
              <a:t>Aspiracije i očekivanja – ispitujemo ih pre nego što kandidatu ispričamo o poslu</a:t>
            </a:r>
            <a:endParaRPr lang="en-US" dirty="0"/>
          </a:p>
        </p:txBody>
      </p:sp>
      <p:sp>
        <p:nvSpPr>
          <p:cNvPr id="95236" name="Slide Number Placeholder 3"/>
          <p:cNvSpPr>
            <a:spLocks noGrp="1"/>
          </p:cNvSpPr>
          <p:nvPr>
            <p:ph type="sldNum" sz="quarter" idx="5"/>
          </p:nvPr>
        </p:nvSpPr>
        <p:spPr>
          <a:noFill/>
        </p:spPr>
        <p:txBody>
          <a:bodyPr/>
          <a:lstStyle/>
          <a:p>
            <a:fld id="{145324BD-EF28-4A17-B77F-FB1A1C8A4B41}" type="slidenum">
              <a:rPr lang="sr-Latn-CS"/>
              <a:pPr/>
              <a:t>16</a:t>
            </a:fld>
            <a:endParaRPr lang="sr-Latn-CS"/>
          </a:p>
        </p:txBody>
      </p:sp>
    </p:spTree>
    <p:extLst>
      <p:ext uri="{BB962C8B-B14F-4D97-AF65-F5344CB8AC3E}">
        <p14:creationId xmlns:p14="http://schemas.microsoft.com/office/powerpoint/2010/main" val="857418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Bihejvioralni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intervju</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metod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koji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poslodavci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često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koriste</a:t>
            </a:r>
            <a:r>
              <a:rPr lang="en-US" sz="1200" b="0" i="0" kern="1200" dirty="0">
                <a:solidFill>
                  <a:schemeClr val="tx1"/>
                </a:solidFill>
                <a:effectLst/>
                <a:latin typeface="+mn-lt"/>
                <a:ea typeface="+mn-ea"/>
                <a:cs typeface="+mn-cs"/>
              </a:rPr>
              <a:t> u </a:t>
            </a:r>
            <a:r>
              <a:rPr lang="en-US" sz="1200" b="0" i="0" kern="1200" dirty="0" err="1">
                <a:solidFill>
                  <a:schemeClr val="tx1"/>
                </a:solidFill>
                <a:effectLst/>
                <a:latin typeface="+mn-lt"/>
                <a:ea typeface="+mn-ea"/>
                <a:cs typeface="+mn-cs"/>
              </a:rPr>
              <a:t>procesu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selekcije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kandidata</a:t>
            </a:r>
            <a:r>
              <a:rPr lang="en-US" sz="1200" b="0" i="0" kern="1200" dirty="0">
                <a:solidFill>
                  <a:schemeClr val="tx1"/>
                </a:solidFill>
                <a:effectLst/>
                <a:latin typeface="+mn-lt"/>
                <a:ea typeface="+mn-ea"/>
                <a:cs typeface="+mn-cs"/>
              </a:rPr>
              <a:t>. Kao </a:t>
            </a:r>
            <a:r>
              <a:rPr lang="en-US" sz="1200" b="0" i="0" kern="1200" dirty="0" err="1">
                <a:solidFill>
                  <a:schemeClr val="tx1"/>
                </a:solidFill>
                <a:effectLst/>
                <a:latin typeface="+mn-lt"/>
                <a:ea typeface="+mn-ea"/>
                <a:cs typeface="+mn-cs"/>
              </a:rPr>
              <a:t>što</a:t>
            </a:r>
            <a:r>
              <a:rPr lang="en-US" sz="1200" b="0" i="0" kern="1200" dirty="0">
                <a:solidFill>
                  <a:schemeClr val="tx1"/>
                </a:solidFill>
                <a:effectLst/>
                <a:latin typeface="+mn-lt"/>
                <a:ea typeface="+mn-ea"/>
                <a:cs typeface="+mn-cs"/>
              </a:rPr>
              <a:t> mu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samo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kaže</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eng.</a:t>
            </a:r>
            <a:r>
              <a:rPr lang="en-US" sz="1200" b="0" i="1" kern="1200" dirty="0">
                <a:solidFill>
                  <a:schemeClr val="tx1"/>
                </a:solidFill>
                <a:effectLst/>
                <a:latin typeface="+mn-lt"/>
                <a:ea typeface="+mn-ea"/>
                <a:cs typeface="+mn-cs"/>
              </a:rPr>
              <a:t> Behavior – </a:t>
            </a:r>
            <a:r>
              <a:rPr lang="en-US" sz="1200" b="0" i="1" kern="1200" dirty="0" err="1">
                <a:solidFill>
                  <a:schemeClr val="tx1"/>
                </a:solidFill>
                <a:effectLst/>
                <a:latin typeface="+mn-lt"/>
                <a:ea typeface="+mn-ea"/>
                <a:cs typeface="+mn-cs"/>
              </a:rPr>
              <a:t>ponašanje</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zasnovan</a:t>
            </a:r>
            <a:r>
              <a:rPr lang="en-US" sz="1200" b="1" i="0" kern="1200" dirty="0">
                <a:solidFill>
                  <a:schemeClr val="tx1"/>
                </a:solidFill>
                <a:effectLst/>
                <a:latin typeface="+mn-lt"/>
                <a:ea typeface="+mn-ea"/>
                <a:cs typeface="+mn-cs"/>
              </a:rPr>
              <a:t> je </a:t>
            </a:r>
            <a:r>
              <a:rPr lang="en-US" sz="1200" b="1" i="0" kern="1200" dirty="0" err="1">
                <a:solidFill>
                  <a:schemeClr val="tx1"/>
                </a:solidFill>
                <a:effectLst/>
                <a:latin typeface="+mn-lt"/>
                <a:ea typeface="+mn-ea"/>
                <a:cs typeface="+mn-cs"/>
              </a:rPr>
              <a:t>na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teoriji</a:t>
            </a:r>
            <a:r>
              <a:rPr lang="en-US" sz="1200" b="1" i="0" kern="1200" dirty="0">
                <a:solidFill>
                  <a:schemeClr val="tx1"/>
                </a:solidFill>
                <a:effectLst/>
                <a:latin typeface="+mn-lt"/>
                <a:ea typeface="+mn-ea"/>
                <a:cs typeface="+mn-cs"/>
              </a:rPr>
              <a:t> da je </a:t>
            </a:r>
            <a:r>
              <a:rPr lang="en-US" sz="1200" b="1" i="0" kern="1200" dirty="0" err="1">
                <a:solidFill>
                  <a:schemeClr val="tx1"/>
                </a:solidFill>
                <a:effectLst/>
                <a:latin typeface="+mn-lt"/>
                <a:ea typeface="+mn-ea"/>
                <a:cs typeface="+mn-cs"/>
              </a:rPr>
              <a:t>vaše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ponašanje</a:t>
            </a:r>
            <a:r>
              <a:rPr lang="en-US" sz="1200" b="1" i="0" kern="1200" dirty="0">
                <a:solidFill>
                  <a:schemeClr val="tx1"/>
                </a:solidFill>
                <a:effectLst/>
                <a:latin typeface="+mn-lt"/>
                <a:ea typeface="+mn-ea"/>
                <a:cs typeface="+mn-cs"/>
              </a:rPr>
              <a:t> u </a:t>
            </a:r>
            <a:r>
              <a:rPr lang="en-US" sz="1200" b="1" i="0" kern="1200" dirty="0" err="1">
                <a:solidFill>
                  <a:schemeClr val="tx1"/>
                </a:solidFill>
                <a:effectLst/>
                <a:latin typeface="+mn-lt"/>
                <a:ea typeface="+mn-ea"/>
                <a:cs typeface="+mn-cs"/>
              </a:rPr>
              <a:t>prethodnim</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situacijama</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najbolji</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pokazatelj</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vašeg</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budućeg</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ponašanja</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Prilikom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ovog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intervjua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registruje</a:t>
            </a:r>
            <a:r>
              <a:rPr lang="en-US" sz="1200" b="0" i="0" kern="1200" dirty="0">
                <a:solidFill>
                  <a:schemeClr val="tx1"/>
                </a:solidFill>
                <a:effectLst/>
                <a:latin typeface="+mn-lt"/>
                <a:ea typeface="+mn-ea"/>
                <a:cs typeface="+mn-cs"/>
              </a:rPr>
              <a:t> se </a:t>
            </a:r>
            <a:r>
              <a:rPr lang="en-US" sz="1200" b="0" i="0" kern="1200" dirty="0" err="1">
                <a:solidFill>
                  <a:schemeClr val="tx1"/>
                </a:solidFill>
                <a:effectLst/>
                <a:latin typeface="+mn-lt"/>
                <a:ea typeface="+mn-ea"/>
                <a:cs typeface="+mn-cs"/>
              </a:rPr>
              <a:t>vaše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ponašanje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koje</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izuzetno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važno</a:t>
            </a:r>
            <a:r>
              <a:rPr lang="en-US" sz="1200" b="0" i="0" kern="1200" dirty="0">
                <a:solidFill>
                  <a:schemeClr val="tx1"/>
                </a:solidFill>
                <a:effectLst/>
                <a:latin typeface="+mn-lt"/>
                <a:ea typeface="+mn-ea"/>
                <a:cs typeface="+mn-cs"/>
              </a:rPr>
              <a:t> za </a:t>
            </a:r>
            <a:r>
              <a:rPr lang="en-US" sz="1200" b="0" i="0" kern="1200" dirty="0" err="1">
                <a:solidFill>
                  <a:schemeClr val="tx1"/>
                </a:solidFill>
                <a:effectLst/>
                <a:latin typeface="+mn-lt"/>
                <a:ea typeface="+mn-ea"/>
                <a:cs typeface="+mn-cs"/>
              </a:rPr>
              <a:t>uspešnost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poslu</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Za </a:t>
            </a:r>
            <a:r>
              <a:rPr lang="en-US" sz="1200" b="0" i="0" kern="1200" dirty="0" err="1">
                <a:solidFill>
                  <a:schemeClr val="tx1"/>
                </a:solidFill>
                <a:effectLst/>
                <a:latin typeface="+mn-lt"/>
                <a:ea typeface="+mn-ea"/>
                <a:cs typeface="+mn-cs"/>
              </a:rPr>
              <a:t>razliku</a:t>
            </a:r>
            <a:r>
              <a:rPr lang="en-US" sz="1200" b="0" i="0" kern="1200" dirty="0">
                <a:solidFill>
                  <a:schemeClr val="tx1"/>
                </a:solidFill>
                <a:effectLst/>
                <a:latin typeface="+mn-lt"/>
                <a:ea typeface="+mn-ea"/>
                <a:cs typeface="+mn-cs"/>
              </a:rPr>
              <a:t> od </a:t>
            </a:r>
            <a:r>
              <a:rPr lang="en-US" sz="1200" b="0" i="0" kern="1200" dirty="0" err="1">
                <a:solidFill>
                  <a:schemeClr val="tx1"/>
                </a:solidFill>
                <a:effectLst/>
                <a:latin typeface="+mn-lt"/>
                <a:ea typeface="+mn-ea"/>
                <a:cs typeface="+mn-cs"/>
              </a:rPr>
              <a:t>tradicionalnog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intervjua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poslodavcem</a:t>
            </a:r>
            <a:r>
              <a:rPr lang="en-US" sz="1200" b="0" i="0" kern="1200" dirty="0">
                <a:solidFill>
                  <a:schemeClr val="tx1"/>
                </a:solidFill>
                <a:effectLst/>
                <a:latin typeface="+mn-lt"/>
                <a:ea typeface="+mn-ea"/>
                <a:cs typeface="+mn-cs"/>
              </a:rPr>
              <a:t> u </a:t>
            </a:r>
            <a:r>
              <a:rPr lang="en-US" sz="1200" b="0" i="0" kern="1200" dirty="0" err="1">
                <a:solidFill>
                  <a:schemeClr val="tx1"/>
                </a:solidFill>
                <a:effectLst/>
                <a:latin typeface="+mn-lt"/>
                <a:ea typeface="+mn-ea"/>
                <a:cs typeface="+mn-cs"/>
              </a:rPr>
              <a:t>kome</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akcenat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stavljen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a:t>
            </a:r>
            <a:r>
              <a:rPr lang="en-US" sz="1200" b="0" i="0" kern="1200" dirty="0">
                <a:solidFill>
                  <a:schemeClr val="tx1"/>
                </a:solidFill>
                <a:effectLst/>
                <a:latin typeface="+mn-lt"/>
                <a:ea typeface="+mn-ea"/>
                <a:cs typeface="+mn-cs"/>
              </a:rPr>
              <a:t> to </a:t>
            </a:r>
            <a:r>
              <a:rPr lang="en-US" sz="1200" b="0" i="0" kern="1200" dirty="0" err="1">
                <a:solidFill>
                  <a:schemeClr val="tx1"/>
                </a:solidFill>
                <a:effectLst/>
                <a:latin typeface="+mn-lt"/>
                <a:ea typeface="+mn-ea"/>
                <a:cs typeface="+mn-cs"/>
              </a:rPr>
              <a:t>koliko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snažno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iskreno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kandidat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želi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posao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koliko</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motivisan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sl. u </a:t>
            </a:r>
            <a:r>
              <a:rPr lang="en-US" sz="1200" b="0" i="0" kern="1200" dirty="0" err="1">
                <a:solidFill>
                  <a:schemeClr val="tx1"/>
                </a:solidFill>
                <a:effectLst/>
                <a:latin typeface="+mn-lt"/>
                <a:ea typeface="+mn-ea"/>
                <a:cs typeface="+mn-cs"/>
              </a:rPr>
              <a:t>bihejvioralnom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intervjuu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poslodavca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najviše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zanima</a:t>
            </a:r>
            <a:r>
              <a:rPr lang="en-US" sz="1200" b="0" i="0" kern="1200" dirty="0">
                <a:solidFill>
                  <a:schemeClr val="tx1"/>
                </a:solidFill>
                <a:effectLst/>
                <a:latin typeface="+mn-lt"/>
                <a:ea typeface="+mn-ea"/>
                <a:cs typeface="+mn-cs"/>
              </a:rPr>
              <a:t> da li </a:t>
            </a:r>
            <a:r>
              <a:rPr lang="en-US" sz="1200" b="0" i="0" kern="1200" dirty="0" err="1">
                <a:solidFill>
                  <a:schemeClr val="tx1"/>
                </a:solidFill>
                <a:effectLst/>
                <a:latin typeface="+mn-lt"/>
                <a:ea typeface="+mn-ea"/>
                <a:cs typeface="+mn-cs"/>
              </a:rPr>
              <a:t>kandidat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ima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tražene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kompetencije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koje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a:t>
            </a:r>
            <a:r>
              <a:rPr lang="en-US" sz="1200" b="0" i="0" kern="1200" dirty="0">
                <a:solidFill>
                  <a:schemeClr val="tx1"/>
                </a:solidFill>
                <a:effectLst/>
                <a:latin typeface="+mn-lt"/>
                <a:ea typeface="+mn-ea"/>
                <a:cs typeface="+mn-cs"/>
              </a:rPr>
              <a:t> od </a:t>
            </a:r>
            <a:r>
              <a:rPr lang="en-US" sz="1200" b="0" i="0" kern="1200" dirty="0" err="1">
                <a:solidFill>
                  <a:schemeClr val="tx1"/>
                </a:solidFill>
                <a:effectLst/>
                <a:latin typeface="+mn-lt"/>
                <a:ea typeface="+mn-ea"/>
                <a:cs typeface="+mn-cs"/>
              </a:rPr>
              <a:t>presudnog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značaja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nekom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radnom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mestu</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488F25D2-56DE-462B-B9B0-D71F69AE326C}" type="slidenum">
              <a:rPr lang="en-US" smtClean="0"/>
              <a:t>17</a:t>
            </a:fld>
            <a:endParaRPr lang="en-US"/>
          </a:p>
        </p:txBody>
      </p:sp>
    </p:spTree>
    <p:extLst>
      <p:ext uri="{BB962C8B-B14F-4D97-AF65-F5344CB8AC3E}">
        <p14:creationId xmlns:p14="http://schemas.microsoft.com/office/powerpoint/2010/main" val="65872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AE655E2D-2F2C-49B3-854D-8ACF74DD31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EAC56AB7-3763-49E8-84BB-B6A9A364B3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sr-Latn-CS" altLang="en-US" dirty="0"/>
          </a:p>
        </p:txBody>
      </p:sp>
      <p:sp>
        <p:nvSpPr>
          <p:cNvPr id="4" name="Slide Number Placeholder 3">
            <a:extLst>
              <a:ext uri="{FF2B5EF4-FFF2-40B4-BE49-F238E27FC236}">
                <a16:creationId xmlns:a16="http://schemas.microsoft.com/office/drawing/2014/main" id="{C0EFEAFD-962A-4BA0-BE22-F8C02AC8C31C}"/>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fld id="{ADCE0407-D8BB-4A3A-938D-75D01BBCE8A7}" type="slidenum">
              <a:rPr lang="fr-FR" altLang="en-US">
                <a:latin typeface="Calibri" panose="020F0502020204030204" pitchFamily="34" charset="0"/>
              </a:rPr>
              <a:pPr eaLnBrk="1" hangingPunct="1"/>
              <a:t>18</a:t>
            </a:fld>
            <a:endParaRPr lang="fr-FR"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4D756-51F5-42AF-985A-82C6D18A19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241A3-E161-4F28-80D5-335E6D6FF9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9A6C49-DB1F-447A-8239-AE1BDDFE6ED3}"/>
              </a:ext>
            </a:extLst>
          </p:cNvPr>
          <p:cNvSpPr>
            <a:spLocks noGrp="1"/>
          </p:cNvSpPr>
          <p:nvPr>
            <p:ph type="dt" sz="half" idx="10"/>
          </p:nvPr>
        </p:nvSpPr>
        <p:spPr/>
        <p:txBody>
          <a:bodyPr/>
          <a:lstStyle/>
          <a:p>
            <a:fld id="{CE8C9723-1D52-4B42-8C96-313690F48661}" type="datetimeFigureOut">
              <a:rPr lang="en-US" smtClean="0"/>
              <a:t>4/5/2019</a:t>
            </a:fld>
            <a:endParaRPr lang="en-US"/>
          </a:p>
        </p:txBody>
      </p:sp>
      <p:sp>
        <p:nvSpPr>
          <p:cNvPr id="5" name="Footer Placeholder 4">
            <a:extLst>
              <a:ext uri="{FF2B5EF4-FFF2-40B4-BE49-F238E27FC236}">
                <a16:creationId xmlns:a16="http://schemas.microsoft.com/office/drawing/2014/main" id="{01F252DD-E0E8-4547-91E4-CBDCFA6516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1C6C9-11FA-4967-BAF2-77F9B7C4C40D}"/>
              </a:ext>
            </a:extLst>
          </p:cNvPr>
          <p:cNvSpPr>
            <a:spLocks noGrp="1"/>
          </p:cNvSpPr>
          <p:nvPr>
            <p:ph type="sldNum" sz="quarter" idx="12"/>
          </p:nvPr>
        </p:nvSpPr>
        <p:spPr/>
        <p:txBody>
          <a:bodyPr/>
          <a:lstStyle/>
          <a:p>
            <a:fld id="{BF8C89B7-2AA7-4C00-8D7C-88F0263EDA6E}" type="slidenum">
              <a:rPr lang="en-US" smtClean="0"/>
              <a:t>‹#›</a:t>
            </a:fld>
            <a:endParaRPr lang="en-US"/>
          </a:p>
        </p:txBody>
      </p:sp>
    </p:spTree>
    <p:extLst>
      <p:ext uri="{BB962C8B-B14F-4D97-AF65-F5344CB8AC3E}">
        <p14:creationId xmlns:p14="http://schemas.microsoft.com/office/powerpoint/2010/main" val="225207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6890-DCE2-4932-9BFA-3ED4F251DD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9156A4-BC26-40C8-9831-9CBE216B08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4696C-C63D-45F1-B5C2-A4342FAB9F16}"/>
              </a:ext>
            </a:extLst>
          </p:cNvPr>
          <p:cNvSpPr>
            <a:spLocks noGrp="1"/>
          </p:cNvSpPr>
          <p:nvPr>
            <p:ph type="dt" sz="half" idx="10"/>
          </p:nvPr>
        </p:nvSpPr>
        <p:spPr/>
        <p:txBody>
          <a:bodyPr/>
          <a:lstStyle/>
          <a:p>
            <a:fld id="{CE8C9723-1D52-4B42-8C96-313690F48661}" type="datetimeFigureOut">
              <a:rPr lang="en-US" smtClean="0"/>
              <a:t>4/5/2019</a:t>
            </a:fld>
            <a:endParaRPr lang="en-US"/>
          </a:p>
        </p:txBody>
      </p:sp>
      <p:sp>
        <p:nvSpPr>
          <p:cNvPr id="5" name="Footer Placeholder 4">
            <a:extLst>
              <a:ext uri="{FF2B5EF4-FFF2-40B4-BE49-F238E27FC236}">
                <a16:creationId xmlns:a16="http://schemas.microsoft.com/office/drawing/2014/main" id="{BCAEFA13-8F04-4973-B004-8A81AECF2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6DF4C-16E9-4962-8D1F-E49E5D65E7A3}"/>
              </a:ext>
            </a:extLst>
          </p:cNvPr>
          <p:cNvSpPr>
            <a:spLocks noGrp="1"/>
          </p:cNvSpPr>
          <p:nvPr>
            <p:ph type="sldNum" sz="quarter" idx="12"/>
          </p:nvPr>
        </p:nvSpPr>
        <p:spPr/>
        <p:txBody>
          <a:bodyPr/>
          <a:lstStyle/>
          <a:p>
            <a:fld id="{BF8C89B7-2AA7-4C00-8D7C-88F0263EDA6E}" type="slidenum">
              <a:rPr lang="en-US" smtClean="0"/>
              <a:t>‹#›</a:t>
            </a:fld>
            <a:endParaRPr lang="en-US"/>
          </a:p>
        </p:txBody>
      </p:sp>
    </p:spTree>
    <p:extLst>
      <p:ext uri="{BB962C8B-B14F-4D97-AF65-F5344CB8AC3E}">
        <p14:creationId xmlns:p14="http://schemas.microsoft.com/office/powerpoint/2010/main" val="95317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EDB1EB-D8C2-4887-8666-EFA5B183E8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E81EB5-F1E2-485D-B3E1-CF7FC4DA8E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50E3C-6700-4B10-9C89-66264854EF55}"/>
              </a:ext>
            </a:extLst>
          </p:cNvPr>
          <p:cNvSpPr>
            <a:spLocks noGrp="1"/>
          </p:cNvSpPr>
          <p:nvPr>
            <p:ph type="dt" sz="half" idx="10"/>
          </p:nvPr>
        </p:nvSpPr>
        <p:spPr/>
        <p:txBody>
          <a:bodyPr/>
          <a:lstStyle/>
          <a:p>
            <a:fld id="{CE8C9723-1D52-4B42-8C96-313690F48661}" type="datetimeFigureOut">
              <a:rPr lang="en-US" smtClean="0"/>
              <a:t>4/5/2019</a:t>
            </a:fld>
            <a:endParaRPr lang="en-US"/>
          </a:p>
        </p:txBody>
      </p:sp>
      <p:sp>
        <p:nvSpPr>
          <p:cNvPr id="5" name="Footer Placeholder 4">
            <a:extLst>
              <a:ext uri="{FF2B5EF4-FFF2-40B4-BE49-F238E27FC236}">
                <a16:creationId xmlns:a16="http://schemas.microsoft.com/office/drawing/2014/main" id="{EFB1148A-1286-425E-8D68-E7FAAF28B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FE246-730F-4B8E-8652-EB2EC76248ED}"/>
              </a:ext>
            </a:extLst>
          </p:cNvPr>
          <p:cNvSpPr>
            <a:spLocks noGrp="1"/>
          </p:cNvSpPr>
          <p:nvPr>
            <p:ph type="sldNum" sz="quarter" idx="12"/>
          </p:nvPr>
        </p:nvSpPr>
        <p:spPr/>
        <p:txBody>
          <a:bodyPr/>
          <a:lstStyle/>
          <a:p>
            <a:fld id="{BF8C89B7-2AA7-4C00-8D7C-88F0263EDA6E}" type="slidenum">
              <a:rPr lang="en-US" smtClean="0"/>
              <a:t>‹#›</a:t>
            </a:fld>
            <a:endParaRPr lang="en-US"/>
          </a:p>
        </p:txBody>
      </p:sp>
    </p:spTree>
    <p:extLst>
      <p:ext uri="{BB962C8B-B14F-4D97-AF65-F5344CB8AC3E}">
        <p14:creationId xmlns:p14="http://schemas.microsoft.com/office/powerpoint/2010/main" val="325783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E7D45-CBE9-4194-98F5-FB062C73D9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A1B993-C4E2-43EA-B29C-A8BC495EB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A9CC5-F051-4C7A-BEC2-67619040083B}"/>
              </a:ext>
            </a:extLst>
          </p:cNvPr>
          <p:cNvSpPr>
            <a:spLocks noGrp="1"/>
          </p:cNvSpPr>
          <p:nvPr>
            <p:ph type="dt" sz="half" idx="10"/>
          </p:nvPr>
        </p:nvSpPr>
        <p:spPr/>
        <p:txBody>
          <a:bodyPr/>
          <a:lstStyle/>
          <a:p>
            <a:fld id="{CE8C9723-1D52-4B42-8C96-313690F48661}" type="datetimeFigureOut">
              <a:rPr lang="en-US" smtClean="0"/>
              <a:t>4/5/2019</a:t>
            </a:fld>
            <a:endParaRPr lang="en-US"/>
          </a:p>
        </p:txBody>
      </p:sp>
      <p:sp>
        <p:nvSpPr>
          <p:cNvPr id="5" name="Footer Placeholder 4">
            <a:extLst>
              <a:ext uri="{FF2B5EF4-FFF2-40B4-BE49-F238E27FC236}">
                <a16:creationId xmlns:a16="http://schemas.microsoft.com/office/drawing/2014/main" id="{423C202F-B4AB-4983-B783-0AA51F56E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931FD-695C-4148-A1CE-5AEC34E851EA}"/>
              </a:ext>
            </a:extLst>
          </p:cNvPr>
          <p:cNvSpPr>
            <a:spLocks noGrp="1"/>
          </p:cNvSpPr>
          <p:nvPr>
            <p:ph type="sldNum" sz="quarter" idx="12"/>
          </p:nvPr>
        </p:nvSpPr>
        <p:spPr/>
        <p:txBody>
          <a:bodyPr/>
          <a:lstStyle/>
          <a:p>
            <a:fld id="{BF8C89B7-2AA7-4C00-8D7C-88F0263EDA6E}" type="slidenum">
              <a:rPr lang="en-US" smtClean="0"/>
              <a:t>‹#›</a:t>
            </a:fld>
            <a:endParaRPr lang="en-US"/>
          </a:p>
        </p:txBody>
      </p:sp>
      <p:pic>
        <p:nvPicPr>
          <p:cNvPr id="8" name="Picture 7">
            <a:extLst>
              <a:ext uri="{FF2B5EF4-FFF2-40B4-BE49-F238E27FC236}">
                <a16:creationId xmlns:a16="http://schemas.microsoft.com/office/drawing/2014/main" id="{9C5EAFB0-90E1-4B61-9A1B-94E9818E92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123" y="6176963"/>
            <a:ext cx="2188677" cy="681037"/>
          </a:xfrm>
          <a:prstGeom prst="rect">
            <a:avLst/>
          </a:prstGeom>
        </p:spPr>
      </p:pic>
    </p:spTree>
    <p:extLst>
      <p:ext uri="{BB962C8B-B14F-4D97-AF65-F5344CB8AC3E}">
        <p14:creationId xmlns:p14="http://schemas.microsoft.com/office/powerpoint/2010/main" val="611644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FDF-92A0-480A-AA06-8A58A8E69B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B7C8A0-EA6A-45BE-A45F-1163E978F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963046-FF02-4057-AA01-6F10CDB07698}"/>
              </a:ext>
            </a:extLst>
          </p:cNvPr>
          <p:cNvSpPr>
            <a:spLocks noGrp="1"/>
          </p:cNvSpPr>
          <p:nvPr>
            <p:ph type="dt" sz="half" idx="10"/>
          </p:nvPr>
        </p:nvSpPr>
        <p:spPr/>
        <p:txBody>
          <a:bodyPr/>
          <a:lstStyle/>
          <a:p>
            <a:fld id="{CE8C9723-1D52-4B42-8C96-313690F48661}" type="datetimeFigureOut">
              <a:rPr lang="en-US" smtClean="0"/>
              <a:t>4/5/2019</a:t>
            </a:fld>
            <a:endParaRPr lang="en-US"/>
          </a:p>
        </p:txBody>
      </p:sp>
      <p:sp>
        <p:nvSpPr>
          <p:cNvPr id="5" name="Footer Placeholder 4">
            <a:extLst>
              <a:ext uri="{FF2B5EF4-FFF2-40B4-BE49-F238E27FC236}">
                <a16:creationId xmlns:a16="http://schemas.microsoft.com/office/drawing/2014/main" id="{9BB7022B-D995-405C-8BE7-7B180FCE9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F3997-10B8-4EE1-A1D7-7C70F3390C71}"/>
              </a:ext>
            </a:extLst>
          </p:cNvPr>
          <p:cNvSpPr>
            <a:spLocks noGrp="1"/>
          </p:cNvSpPr>
          <p:nvPr>
            <p:ph type="sldNum" sz="quarter" idx="12"/>
          </p:nvPr>
        </p:nvSpPr>
        <p:spPr/>
        <p:txBody>
          <a:bodyPr/>
          <a:lstStyle/>
          <a:p>
            <a:fld id="{BF8C89B7-2AA7-4C00-8D7C-88F0263EDA6E}" type="slidenum">
              <a:rPr lang="en-US" smtClean="0"/>
              <a:t>‹#›</a:t>
            </a:fld>
            <a:endParaRPr lang="en-US"/>
          </a:p>
        </p:txBody>
      </p:sp>
    </p:spTree>
    <p:extLst>
      <p:ext uri="{BB962C8B-B14F-4D97-AF65-F5344CB8AC3E}">
        <p14:creationId xmlns:p14="http://schemas.microsoft.com/office/powerpoint/2010/main" val="410120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1499-89DB-4044-A5DC-7E88D0A62D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AA9B4-E5D2-43FB-9BCB-54A234407F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8BB128-0EC9-42A4-BC1E-C67EDD8112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C71DB2-D1FE-44DE-AB74-0C677EC8120E}"/>
              </a:ext>
            </a:extLst>
          </p:cNvPr>
          <p:cNvSpPr>
            <a:spLocks noGrp="1"/>
          </p:cNvSpPr>
          <p:nvPr>
            <p:ph type="dt" sz="half" idx="10"/>
          </p:nvPr>
        </p:nvSpPr>
        <p:spPr/>
        <p:txBody>
          <a:bodyPr/>
          <a:lstStyle/>
          <a:p>
            <a:fld id="{CE8C9723-1D52-4B42-8C96-313690F48661}" type="datetimeFigureOut">
              <a:rPr lang="en-US" smtClean="0"/>
              <a:t>4/5/2019</a:t>
            </a:fld>
            <a:endParaRPr lang="en-US"/>
          </a:p>
        </p:txBody>
      </p:sp>
      <p:sp>
        <p:nvSpPr>
          <p:cNvPr id="6" name="Footer Placeholder 5">
            <a:extLst>
              <a:ext uri="{FF2B5EF4-FFF2-40B4-BE49-F238E27FC236}">
                <a16:creationId xmlns:a16="http://schemas.microsoft.com/office/drawing/2014/main" id="{F1CE6866-5FC7-4532-A45B-90740E364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334478-1661-401F-9905-1332C07BDCC6}"/>
              </a:ext>
            </a:extLst>
          </p:cNvPr>
          <p:cNvSpPr>
            <a:spLocks noGrp="1"/>
          </p:cNvSpPr>
          <p:nvPr>
            <p:ph type="sldNum" sz="quarter" idx="12"/>
          </p:nvPr>
        </p:nvSpPr>
        <p:spPr/>
        <p:txBody>
          <a:bodyPr/>
          <a:lstStyle/>
          <a:p>
            <a:fld id="{BF8C89B7-2AA7-4C00-8D7C-88F0263EDA6E}" type="slidenum">
              <a:rPr lang="en-US" smtClean="0"/>
              <a:t>‹#›</a:t>
            </a:fld>
            <a:endParaRPr lang="en-US"/>
          </a:p>
        </p:txBody>
      </p:sp>
    </p:spTree>
    <p:extLst>
      <p:ext uri="{BB962C8B-B14F-4D97-AF65-F5344CB8AC3E}">
        <p14:creationId xmlns:p14="http://schemas.microsoft.com/office/powerpoint/2010/main" val="172703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566BD-3B7F-42E5-91A7-B618D6DF21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49D048-00C8-46AA-8E8E-A56FC4722F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154378-5632-4174-BD4B-19C6554389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EA9FAD-6F06-4CC1-9FBD-83C3CDF007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FC3E09-5446-457D-A75B-0EACFC4601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E02184-D761-4394-94E5-44D1075A58E3}"/>
              </a:ext>
            </a:extLst>
          </p:cNvPr>
          <p:cNvSpPr>
            <a:spLocks noGrp="1"/>
          </p:cNvSpPr>
          <p:nvPr>
            <p:ph type="dt" sz="half" idx="10"/>
          </p:nvPr>
        </p:nvSpPr>
        <p:spPr/>
        <p:txBody>
          <a:bodyPr/>
          <a:lstStyle/>
          <a:p>
            <a:fld id="{CE8C9723-1D52-4B42-8C96-313690F48661}" type="datetimeFigureOut">
              <a:rPr lang="en-US" smtClean="0"/>
              <a:t>4/5/2019</a:t>
            </a:fld>
            <a:endParaRPr lang="en-US"/>
          </a:p>
        </p:txBody>
      </p:sp>
      <p:sp>
        <p:nvSpPr>
          <p:cNvPr id="8" name="Footer Placeholder 7">
            <a:extLst>
              <a:ext uri="{FF2B5EF4-FFF2-40B4-BE49-F238E27FC236}">
                <a16:creationId xmlns:a16="http://schemas.microsoft.com/office/drawing/2014/main" id="{D0FBDCD9-8F0A-44AC-AD0C-90C0EDAF97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EE7DA8-9962-4A36-B421-CDBD8FEE0C1E}"/>
              </a:ext>
            </a:extLst>
          </p:cNvPr>
          <p:cNvSpPr>
            <a:spLocks noGrp="1"/>
          </p:cNvSpPr>
          <p:nvPr>
            <p:ph type="sldNum" sz="quarter" idx="12"/>
          </p:nvPr>
        </p:nvSpPr>
        <p:spPr/>
        <p:txBody>
          <a:bodyPr/>
          <a:lstStyle/>
          <a:p>
            <a:fld id="{BF8C89B7-2AA7-4C00-8D7C-88F0263EDA6E}" type="slidenum">
              <a:rPr lang="en-US" smtClean="0"/>
              <a:t>‹#›</a:t>
            </a:fld>
            <a:endParaRPr lang="en-US"/>
          </a:p>
        </p:txBody>
      </p:sp>
    </p:spTree>
    <p:extLst>
      <p:ext uri="{BB962C8B-B14F-4D97-AF65-F5344CB8AC3E}">
        <p14:creationId xmlns:p14="http://schemas.microsoft.com/office/powerpoint/2010/main" val="4049668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6AD70-F84F-4D42-953E-F60828C6F5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57F633-4897-41B9-A824-4C9FF3608E30}"/>
              </a:ext>
            </a:extLst>
          </p:cNvPr>
          <p:cNvSpPr>
            <a:spLocks noGrp="1"/>
          </p:cNvSpPr>
          <p:nvPr>
            <p:ph type="dt" sz="half" idx="10"/>
          </p:nvPr>
        </p:nvSpPr>
        <p:spPr/>
        <p:txBody>
          <a:bodyPr/>
          <a:lstStyle/>
          <a:p>
            <a:fld id="{CE8C9723-1D52-4B42-8C96-313690F48661}" type="datetimeFigureOut">
              <a:rPr lang="en-US" smtClean="0"/>
              <a:t>4/5/2019</a:t>
            </a:fld>
            <a:endParaRPr lang="en-US"/>
          </a:p>
        </p:txBody>
      </p:sp>
      <p:sp>
        <p:nvSpPr>
          <p:cNvPr id="4" name="Footer Placeholder 3">
            <a:extLst>
              <a:ext uri="{FF2B5EF4-FFF2-40B4-BE49-F238E27FC236}">
                <a16:creationId xmlns:a16="http://schemas.microsoft.com/office/drawing/2014/main" id="{BFB2ABBB-9250-44BB-B9EB-49F917EEC6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B7A0BD-4FD6-41B3-B2F2-CDAA24141DCD}"/>
              </a:ext>
            </a:extLst>
          </p:cNvPr>
          <p:cNvSpPr>
            <a:spLocks noGrp="1"/>
          </p:cNvSpPr>
          <p:nvPr>
            <p:ph type="sldNum" sz="quarter" idx="12"/>
          </p:nvPr>
        </p:nvSpPr>
        <p:spPr/>
        <p:txBody>
          <a:bodyPr/>
          <a:lstStyle/>
          <a:p>
            <a:fld id="{BF8C89B7-2AA7-4C00-8D7C-88F0263EDA6E}" type="slidenum">
              <a:rPr lang="en-US" smtClean="0"/>
              <a:t>‹#›</a:t>
            </a:fld>
            <a:endParaRPr lang="en-US"/>
          </a:p>
        </p:txBody>
      </p:sp>
    </p:spTree>
    <p:extLst>
      <p:ext uri="{BB962C8B-B14F-4D97-AF65-F5344CB8AC3E}">
        <p14:creationId xmlns:p14="http://schemas.microsoft.com/office/powerpoint/2010/main" val="3762870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14D3B-076E-4298-8B67-6944032B4486}"/>
              </a:ext>
            </a:extLst>
          </p:cNvPr>
          <p:cNvSpPr>
            <a:spLocks noGrp="1"/>
          </p:cNvSpPr>
          <p:nvPr>
            <p:ph type="dt" sz="half" idx="10"/>
          </p:nvPr>
        </p:nvSpPr>
        <p:spPr/>
        <p:txBody>
          <a:bodyPr/>
          <a:lstStyle/>
          <a:p>
            <a:fld id="{CE8C9723-1D52-4B42-8C96-313690F48661}" type="datetimeFigureOut">
              <a:rPr lang="en-US" smtClean="0"/>
              <a:t>4/5/2019</a:t>
            </a:fld>
            <a:endParaRPr lang="en-US"/>
          </a:p>
        </p:txBody>
      </p:sp>
      <p:sp>
        <p:nvSpPr>
          <p:cNvPr id="3" name="Footer Placeholder 2">
            <a:extLst>
              <a:ext uri="{FF2B5EF4-FFF2-40B4-BE49-F238E27FC236}">
                <a16:creationId xmlns:a16="http://schemas.microsoft.com/office/drawing/2014/main" id="{DE06E7FB-FF3D-4B2E-AA0B-3F87063943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59E624-D35A-432F-806B-E268D1D9CFFA}"/>
              </a:ext>
            </a:extLst>
          </p:cNvPr>
          <p:cNvSpPr>
            <a:spLocks noGrp="1"/>
          </p:cNvSpPr>
          <p:nvPr>
            <p:ph type="sldNum" sz="quarter" idx="12"/>
          </p:nvPr>
        </p:nvSpPr>
        <p:spPr/>
        <p:txBody>
          <a:bodyPr/>
          <a:lstStyle/>
          <a:p>
            <a:fld id="{BF8C89B7-2AA7-4C00-8D7C-88F0263EDA6E}" type="slidenum">
              <a:rPr lang="en-US" smtClean="0"/>
              <a:t>‹#›</a:t>
            </a:fld>
            <a:endParaRPr lang="en-US"/>
          </a:p>
        </p:txBody>
      </p:sp>
    </p:spTree>
    <p:extLst>
      <p:ext uri="{BB962C8B-B14F-4D97-AF65-F5344CB8AC3E}">
        <p14:creationId xmlns:p14="http://schemas.microsoft.com/office/powerpoint/2010/main" val="211448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439F-E7FE-45AA-B78D-AE528AC34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0D8AEF-AE62-43CE-824F-50F34CB528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65FA56-4E9C-4A42-AB7A-32EF9CBF2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63AC8-256E-4657-BFAF-64F16F0719D7}"/>
              </a:ext>
            </a:extLst>
          </p:cNvPr>
          <p:cNvSpPr>
            <a:spLocks noGrp="1"/>
          </p:cNvSpPr>
          <p:nvPr>
            <p:ph type="dt" sz="half" idx="10"/>
          </p:nvPr>
        </p:nvSpPr>
        <p:spPr/>
        <p:txBody>
          <a:bodyPr/>
          <a:lstStyle/>
          <a:p>
            <a:fld id="{CE8C9723-1D52-4B42-8C96-313690F48661}" type="datetimeFigureOut">
              <a:rPr lang="en-US" smtClean="0"/>
              <a:t>4/5/2019</a:t>
            </a:fld>
            <a:endParaRPr lang="en-US"/>
          </a:p>
        </p:txBody>
      </p:sp>
      <p:sp>
        <p:nvSpPr>
          <p:cNvPr id="6" name="Footer Placeholder 5">
            <a:extLst>
              <a:ext uri="{FF2B5EF4-FFF2-40B4-BE49-F238E27FC236}">
                <a16:creationId xmlns:a16="http://schemas.microsoft.com/office/drawing/2014/main" id="{4A2249D7-B947-440D-9B75-F6F7513984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0142DD-B9FC-4212-B51F-AC1978492CA9}"/>
              </a:ext>
            </a:extLst>
          </p:cNvPr>
          <p:cNvSpPr>
            <a:spLocks noGrp="1"/>
          </p:cNvSpPr>
          <p:nvPr>
            <p:ph type="sldNum" sz="quarter" idx="12"/>
          </p:nvPr>
        </p:nvSpPr>
        <p:spPr/>
        <p:txBody>
          <a:bodyPr/>
          <a:lstStyle/>
          <a:p>
            <a:fld id="{BF8C89B7-2AA7-4C00-8D7C-88F0263EDA6E}" type="slidenum">
              <a:rPr lang="en-US" smtClean="0"/>
              <a:t>‹#›</a:t>
            </a:fld>
            <a:endParaRPr lang="en-US"/>
          </a:p>
        </p:txBody>
      </p:sp>
    </p:spTree>
    <p:extLst>
      <p:ext uri="{BB962C8B-B14F-4D97-AF65-F5344CB8AC3E}">
        <p14:creationId xmlns:p14="http://schemas.microsoft.com/office/powerpoint/2010/main" val="3114804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A6F24-AF1E-4E6A-BE71-44ED269B86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6EC93B-B8C4-4661-B8AA-75FFC651D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44EADD-F7EE-4382-8229-1D4F2328C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91DE31-52C4-42B4-AD3F-8EFF1DE27610}"/>
              </a:ext>
            </a:extLst>
          </p:cNvPr>
          <p:cNvSpPr>
            <a:spLocks noGrp="1"/>
          </p:cNvSpPr>
          <p:nvPr>
            <p:ph type="dt" sz="half" idx="10"/>
          </p:nvPr>
        </p:nvSpPr>
        <p:spPr/>
        <p:txBody>
          <a:bodyPr/>
          <a:lstStyle/>
          <a:p>
            <a:fld id="{CE8C9723-1D52-4B42-8C96-313690F48661}" type="datetimeFigureOut">
              <a:rPr lang="en-US" smtClean="0"/>
              <a:t>4/5/2019</a:t>
            </a:fld>
            <a:endParaRPr lang="en-US"/>
          </a:p>
        </p:txBody>
      </p:sp>
      <p:sp>
        <p:nvSpPr>
          <p:cNvPr id="6" name="Footer Placeholder 5">
            <a:extLst>
              <a:ext uri="{FF2B5EF4-FFF2-40B4-BE49-F238E27FC236}">
                <a16:creationId xmlns:a16="http://schemas.microsoft.com/office/drawing/2014/main" id="{027FF0EB-6F26-4E5D-91EB-99ED116677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8005B-3E1E-498B-A6E8-B0B8D076AEA9}"/>
              </a:ext>
            </a:extLst>
          </p:cNvPr>
          <p:cNvSpPr>
            <a:spLocks noGrp="1"/>
          </p:cNvSpPr>
          <p:nvPr>
            <p:ph type="sldNum" sz="quarter" idx="12"/>
          </p:nvPr>
        </p:nvSpPr>
        <p:spPr/>
        <p:txBody>
          <a:bodyPr/>
          <a:lstStyle/>
          <a:p>
            <a:fld id="{BF8C89B7-2AA7-4C00-8D7C-88F0263EDA6E}" type="slidenum">
              <a:rPr lang="en-US" smtClean="0"/>
              <a:t>‹#›</a:t>
            </a:fld>
            <a:endParaRPr lang="en-US"/>
          </a:p>
        </p:txBody>
      </p:sp>
    </p:spTree>
    <p:extLst>
      <p:ext uri="{BB962C8B-B14F-4D97-AF65-F5344CB8AC3E}">
        <p14:creationId xmlns:p14="http://schemas.microsoft.com/office/powerpoint/2010/main" val="4062195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463FC0-D648-40FB-983D-430AD0EF3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9DF56E-BB7A-40A0-908E-A8161B096F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65664-E27B-44F2-99E5-F0B06C0A90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C9723-1D52-4B42-8C96-313690F48661}" type="datetimeFigureOut">
              <a:rPr lang="en-US" smtClean="0"/>
              <a:t>4/5/2019</a:t>
            </a:fld>
            <a:endParaRPr lang="en-US"/>
          </a:p>
        </p:txBody>
      </p:sp>
      <p:sp>
        <p:nvSpPr>
          <p:cNvPr id="5" name="Footer Placeholder 4">
            <a:extLst>
              <a:ext uri="{FF2B5EF4-FFF2-40B4-BE49-F238E27FC236}">
                <a16:creationId xmlns:a16="http://schemas.microsoft.com/office/drawing/2014/main" id="{8931F0D2-E3E4-48F4-8117-1C50D4CFEB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145894-7101-4255-BA1A-C7EE85C43E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8C89B7-2AA7-4C00-8D7C-88F0263EDA6E}" type="slidenum">
              <a:rPr lang="en-US" smtClean="0"/>
              <a:t>‹#›</a:t>
            </a:fld>
            <a:endParaRPr lang="en-US"/>
          </a:p>
        </p:txBody>
      </p:sp>
    </p:spTree>
    <p:extLst>
      <p:ext uri="{BB962C8B-B14F-4D97-AF65-F5344CB8AC3E}">
        <p14:creationId xmlns:p14="http://schemas.microsoft.com/office/powerpoint/2010/main" val="650317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business.linkedin.com/talent-solutions/blog/recruiting-humor-and-fun/2018/love-when-candidates-do-these-thing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https://work.chron.com/difference-between-job-competency-description-2441.html" TargetMode="Externa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7EB584-C5DA-484E-BF0F-CC6FF8084F0A}"/>
              </a:ext>
            </a:extLst>
          </p:cNvPr>
          <p:cNvSpPr>
            <a:spLocks noGrp="1"/>
          </p:cNvSpPr>
          <p:nvPr>
            <p:ph idx="1"/>
          </p:nvPr>
        </p:nvSpPr>
        <p:spPr>
          <a:xfrm>
            <a:off x="79310" y="965200"/>
            <a:ext cx="12033380" cy="3860358"/>
          </a:xfrm>
        </p:spPr>
        <p:txBody>
          <a:bodyPr>
            <a:normAutofit/>
          </a:bodyPr>
          <a:lstStyle/>
          <a:p>
            <a:pPr marL="0" indent="0" algn="ctr">
              <a:buNone/>
            </a:pPr>
            <a:endParaRPr lang="sr-Latn-RS" sz="4400" dirty="0">
              <a:solidFill>
                <a:schemeClr val="bg1"/>
              </a:solidFill>
            </a:endParaRPr>
          </a:p>
          <a:p>
            <a:pPr marL="0" indent="0" algn="ctr">
              <a:buNone/>
            </a:pPr>
            <a:r>
              <a:rPr lang="sr-Latn-RS" sz="4800" dirty="0">
                <a:solidFill>
                  <a:schemeClr val="bg1"/>
                </a:solidFill>
              </a:rPr>
              <a:t>Kako IT kompanije vrše proces regrutacije i selekcije</a:t>
            </a:r>
          </a:p>
          <a:p>
            <a:pPr marL="0" lvl="0" indent="0" algn="ctr">
              <a:buNone/>
            </a:pPr>
            <a:endParaRPr lang="sr-Latn-RS" sz="4400" dirty="0">
              <a:solidFill>
                <a:schemeClr val="bg1"/>
              </a:solidFill>
            </a:endParaRPr>
          </a:p>
          <a:p>
            <a:pPr marL="0" lvl="0" indent="0" algn="ctr">
              <a:buNone/>
            </a:pPr>
            <a:r>
              <a:rPr lang="en-US" sz="4800" dirty="0" err="1">
                <a:solidFill>
                  <a:schemeClr val="bg1"/>
                </a:solidFill>
              </a:rPr>
              <a:t>Upravljanje</a:t>
            </a:r>
            <a:r>
              <a:rPr lang="en-US" sz="4800" dirty="0">
                <a:solidFill>
                  <a:schemeClr val="bg1"/>
                </a:solidFill>
              </a:rPr>
              <a:t> </a:t>
            </a:r>
            <a:r>
              <a:rPr lang="en-US" sz="4800" dirty="0" err="1">
                <a:solidFill>
                  <a:schemeClr val="bg1"/>
                </a:solidFill>
              </a:rPr>
              <a:t>karijerom</a:t>
            </a:r>
            <a:endParaRPr lang="sr-Latn-RS" sz="4800" dirty="0">
              <a:solidFill>
                <a:schemeClr val="bg1"/>
              </a:solidFill>
            </a:endParaRPr>
          </a:p>
        </p:txBody>
      </p:sp>
      <p:sp>
        <p:nvSpPr>
          <p:cNvPr id="4" name="TextBox 3">
            <a:extLst>
              <a:ext uri="{FF2B5EF4-FFF2-40B4-BE49-F238E27FC236}">
                <a16:creationId xmlns:a16="http://schemas.microsoft.com/office/drawing/2014/main" id="{6A80E7D3-D978-43C3-98AE-1210EF13C0F0}"/>
              </a:ext>
            </a:extLst>
          </p:cNvPr>
          <p:cNvSpPr txBox="1"/>
          <p:nvPr/>
        </p:nvSpPr>
        <p:spPr>
          <a:xfrm>
            <a:off x="5861861" y="5689601"/>
            <a:ext cx="6250829" cy="830997"/>
          </a:xfrm>
          <a:prstGeom prst="rect">
            <a:avLst/>
          </a:prstGeom>
          <a:noFill/>
        </p:spPr>
        <p:txBody>
          <a:bodyPr wrap="square" rtlCol="0">
            <a:spAutoFit/>
          </a:bodyPr>
          <a:lstStyle/>
          <a:p>
            <a:pPr algn="ctr"/>
            <a:r>
              <a:rPr lang="sr-Latn-RS" sz="2400" dirty="0">
                <a:solidFill>
                  <a:schemeClr val="bg1"/>
                </a:solidFill>
              </a:rPr>
              <a:t>Predavač: </a:t>
            </a:r>
          </a:p>
          <a:p>
            <a:pPr algn="ctr"/>
            <a:r>
              <a:rPr lang="sr-Latn-RS" sz="2400" dirty="0">
                <a:solidFill>
                  <a:schemeClr val="bg1"/>
                </a:solidFill>
              </a:rPr>
              <a:t>Milan Dumić – Assistant Recruiter at Comtrade</a:t>
            </a:r>
          </a:p>
        </p:txBody>
      </p:sp>
      <p:cxnSp>
        <p:nvCxnSpPr>
          <p:cNvPr id="5" name="Straight Connector 4">
            <a:extLst>
              <a:ext uri="{FF2B5EF4-FFF2-40B4-BE49-F238E27FC236}">
                <a16:creationId xmlns:a16="http://schemas.microsoft.com/office/drawing/2014/main" id="{7F0ADAE9-8F87-4B2D-805F-EA4894B8FC63}"/>
              </a:ext>
            </a:extLst>
          </p:cNvPr>
          <p:cNvCxnSpPr/>
          <p:nvPr/>
        </p:nvCxnSpPr>
        <p:spPr>
          <a:xfrm>
            <a:off x="314960" y="3429000"/>
            <a:ext cx="1158482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49803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7">
            <a:extLst>
              <a:ext uri="{FF2B5EF4-FFF2-40B4-BE49-F238E27FC236}">
                <a16:creationId xmlns:a16="http://schemas.microsoft.com/office/drawing/2014/main" id="{A1F023C9-6B2C-4D4E-8355-C2D57BA2FD1A}"/>
              </a:ext>
            </a:extLst>
          </p:cNvPr>
          <p:cNvSpPr>
            <a:spLocks noGrp="1"/>
          </p:cNvSpPr>
          <p:nvPr>
            <p:ph type="title"/>
          </p:nvPr>
        </p:nvSpPr>
        <p:spPr>
          <a:xfrm>
            <a:off x="977482" y="-6679"/>
            <a:ext cx="10515600" cy="1325563"/>
          </a:xfrm>
        </p:spPr>
        <p:txBody>
          <a:bodyPr>
            <a:normAutofit/>
          </a:bodyPr>
          <a:lstStyle/>
          <a:p>
            <a:pPr algn="ctr"/>
            <a:r>
              <a:rPr lang="sr-Latn-CS" altLang="en-US" sz="4000" b="1" dirty="0">
                <a:latin typeface="+mn-lt"/>
              </a:rPr>
              <a:t>Temelj procesa regrutacije i selekcije</a:t>
            </a:r>
          </a:p>
        </p:txBody>
      </p:sp>
      <p:sp>
        <p:nvSpPr>
          <p:cNvPr id="10" name="Text Box 26">
            <a:extLst>
              <a:ext uri="{FF2B5EF4-FFF2-40B4-BE49-F238E27FC236}">
                <a16:creationId xmlns:a16="http://schemas.microsoft.com/office/drawing/2014/main" id="{E97DAC62-2745-45B6-8EF0-4C6676593700}"/>
              </a:ext>
            </a:extLst>
          </p:cNvPr>
          <p:cNvSpPr txBox="1">
            <a:spLocks noChangeArrowheads="1"/>
          </p:cNvSpPr>
          <p:nvPr/>
        </p:nvSpPr>
        <p:spPr bwMode="auto">
          <a:xfrm>
            <a:off x="247333" y="998626"/>
            <a:ext cx="5081587" cy="1015663"/>
          </a:xfrm>
          <a:prstGeom prst="rect">
            <a:avLst/>
          </a:prstGeom>
          <a:ln/>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defRPr/>
            </a:pPr>
            <a:r>
              <a:rPr kumimoji="1" lang="en-US" sz="2000" b="1" dirty="0" err="1">
                <a:latin typeface="+mn-lt"/>
              </a:rPr>
              <a:t>Opis</a:t>
            </a:r>
            <a:r>
              <a:rPr kumimoji="1" lang="en-US" sz="2000" b="1" dirty="0">
                <a:latin typeface="+mn-lt"/>
              </a:rPr>
              <a:t> </a:t>
            </a:r>
            <a:r>
              <a:rPr kumimoji="1" lang="en-US" sz="2000" b="1" dirty="0" err="1">
                <a:latin typeface="+mn-lt"/>
              </a:rPr>
              <a:t>posla</a:t>
            </a:r>
            <a:r>
              <a:rPr kumimoji="1" lang="en-US" sz="2000" dirty="0">
                <a:latin typeface="+mn-lt"/>
              </a:rPr>
              <a:t> </a:t>
            </a:r>
            <a:r>
              <a:rPr kumimoji="1" lang="en-US" sz="2000" dirty="0" err="1">
                <a:latin typeface="+mn-lt"/>
              </a:rPr>
              <a:t>sa</a:t>
            </a:r>
            <a:r>
              <a:rPr kumimoji="1" lang="sr-Latn-RS" sz="2000" dirty="0">
                <a:latin typeface="+mn-lt"/>
              </a:rPr>
              <a:t>drži: naziv pozicije i deo firme u kome se nalazi pozicija i mesto u hijerarhiji gde se pozicija nalazi (sistematizacija)</a:t>
            </a:r>
            <a:endParaRPr kumimoji="1" lang="en-US" sz="2000" dirty="0">
              <a:latin typeface="+mn-lt"/>
            </a:endParaRPr>
          </a:p>
        </p:txBody>
      </p:sp>
      <p:sp>
        <p:nvSpPr>
          <p:cNvPr id="11" name="Text Box 27">
            <a:extLst>
              <a:ext uri="{FF2B5EF4-FFF2-40B4-BE49-F238E27FC236}">
                <a16:creationId xmlns:a16="http://schemas.microsoft.com/office/drawing/2014/main" id="{DA7D8C04-680B-4389-AA3D-065378D8DEAD}"/>
              </a:ext>
            </a:extLst>
          </p:cNvPr>
          <p:cNvSpPr txBox="1">
            <a:spLocks noChangeArrowheads="1"/>
          </p:cNvSpPr>
          <p:nvPr/>
        </p:nvSpPr>
        <p:spPr bwMode="auto">
          <a:xfrm>
            <a:off x="5770075" y="1007591"/>
            <a:ext cx="6289141" cy="1015663"/>
          </a:xfrm>
          <a:prstGeom prst="rect">
            <a:avLst/>
          </a:prstGeom>
          <a:ln/>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kumimoji="1" lang="sr-Latn-CS" sz="2000" b="1" dirty="0">
                <a:latin typeface="+mn-lt"/>
              </a:rPr>
              <a:t>Zahtevi radnog mesta</a:t>
            </a:r>
            <a:r>
              <a:rPr kumimoji="1" lang="sr-Latn-RS" sz="2000" b="1" dirty="0">
                <a:latin typeface="+mn-lt"/>
              </a:rPr>
              <a:t> (k</a:t>
            </a:r>
            <a:r>
              <a:rPr kumimoji="1" lang="en-US" sz="2000" b="1" dirty="0" err="1">
                <a:latin typeface="+mn-lt"/>
              </a:rPr>
              <a:t>ompetencije</a:t>
            </a:r>
            <a:r>
              <a:rPr kumimoji="1" lang="sr-Latn-RS" sz="2000" b="1" dirty="0">
                <a:latin typeface="+mn-lt"/>
              </a:rPr>
              <a:t>)</a:t>
            </a:r>
            <a:r>
              <a:rPr lang="en-US" sz="2000" dirty="0">
                <a:latin typeface="+mn-lt"/>
              </a:rPr>
              <a:t> </a:t>
            </a:r>
            <a:r>
              <a:rPr lang="en-US" sz="2000" dirty="0" err="1">
                <a:latin typeface="+mn-lt"/>
              </a:rPr>
              <a:t>predstavljaju</a:t>
            </a:r>
            <a:r>
              <a:rPr lang="en-US" sz="2000" dirty="0">
                <a:latin typeface="+mn-lt"/>
              </a:rPr>
              <a:t> </a:t>
            </a:r>
            <a:r>
              <a:rPr lang="en-US" sz="2000" dirty="0" err="1">
                <a:latin typeface="+mn-lt"/>
              </a:rPr>
              <a:t>skup</a:t>
            </a:r>
            <a:r>
              <a:rPr lang="en-US" sz="2000" dirty="0">
                <a:latin typeface="+mn-lt"/>
              </a:rPr>
              <a:t> </a:t>
            </a:r>
            <a:r>
              <a:rPr lang="en-US" sz="2000" dirty="0" err="1">
                <a:latin typeface="+mn-lt"/>
              </a:rPr>
              <a:t>znanja</a:t>
            </a:r>
            <a:r>
              <a:rPr lang="en-US" sz="2000" dirty="0">
                <a:latin typeface="+mn-lt"/>
              </a:rPr>
              <a:t>, </a:t>
            </a:r>
            <a:r>
              <a:rPr lang="en-US" sz="2000" dirty="0" err="1">
                <a:latin typeface="+mn-lt"/>
              </a:rPr>
              <a:t>veština</a:t>
            </a:r>
            <a:r>
              <a:rPr lang="en-US" sz="2000" dirty="0">
                <a:latin typeface="+mn-lt"/>
              </a:rPr>
              <a:t> </a:t>
            </a:r>
            <a:r>
              <a:rPr lang="en-US" sz="2000" dirty="0" err="1">
                <a:latin typeface="+mn-lt"/>
              </a:rPr>
              <a:t>i</a:t>
            </a:r>
            <a:r>
              <a:rPr lang="en-US" sz="2000" dirty="0">
                <a:latin typeface="+mn-lt"/>
              </a:rPr>
              <a:t> </a:t>
            </a:r>
            <a:r>
              <a:rPr lang="en-US" sz="2000" dirty="0" err="1">
                <a:latin typeface="+mn-lt"/>
              </a:rPr>
              <a:t>sposobnosti</a:t>
            </a:r>
            <a:r>
              <a:rPr lang="en-US" sz="2000" dirty="0">
                <a:latin typeface="+mn-lt"/>
              </a:rPr>
              <a:t> </a:t>
            </a:r>
            <a:r>
              <a:rPr lang="en-US" sz="2000" dirty="0" err="1">
                <a:latin typeface="+mn-lt"/>
              </a:rPr>
              <a:t>zaposlenih</a:t>
            </a:r>
            <a:r>
              <a:rPr lang="en-US" sz="2000" dirty="0">
                <a:latin typeface="+mn-lt"/>
              </a:rPr>
              <a:t> </a:t>
            </a:r>
            <a:r>
              <a:rPr lang="en-US" sz="2000" dirty="0" err="1">
                <a:latin typeface="+mn-lt"/>
              </a:rPr>
              <a:t>koje</a:t>
            </a:r>
            <a:r>
              <a:rPr lang="en-US" sz="2000" dirty="0">
                <a:latin typeface="+mn-lt"/>
              </a:rPr>
              <a:t> </a:t>
            </a:r>
            <a:r>
              <a:rPr lang="en-US" sz="2000" dirty="0" err="1">
                <a:latin typeface="+mn-lt"/>
              </a:rPr>
              <a:t>su</a:t>
            </a:r>
            <a:r>
              <a:rPr lang="en-US" sz="2000" dirty="0">
                <a:latin typeface="+mn-lt"/>
              </a:rPr>
              <a:t> </a:t>
            </a:r>
            <a:r>
              <a:rPr lang="en-US" sz="2000" dirty="0" err="1">
                <a:latin typeface="+mn-lt"/>
              </a:rPr>
              <a:t>im</a:t>
            </a:r>
            <a:r>
              <a:rPr lang="en-US" sz="2000" dirty="0">
                <a:latin typeface="+mn-lt"/>
              </a:rPr>
              <a:t> </a:t>
            </a:r>
            <a:r>
              <a:rPr lang="en-US" sz="2000" dirty="0" err="1">
                <a:latin typeface="+mn-lt"/>
              </a:rPr>
              <a:t>potrebne</a:t>
            </a:r>
            <a:r>
              <a:rPr lang="en-US" sz="2000" dirty="0">
                <a:latin typeface="+mn-lt"/>
              </a:rPr>
              <a:t> da bi </a:t>
            </a:r>
            <a:r>
              <a:rPr lang="en-US" sz="2000" dirty="0" err="1">
                <a:latin typeface="+mn-lt"/>
              </a:rPr>
              <a:t>na</a:t>
            </a:r>
            <a:r>
              <a:rPr lang="en-US" sz="2000" dirty="0">
                <a:latin typeface="+mn-lt"/>
              </a:rPr>
              <a:t> </a:t>
            </a:r>
            <a:r>
              <a:rPr lang="en-US" sz="2000" dirty="0" err="1">
                <a:latin typeface="+mn-lt"/>
              </a:rPr>
              <a:t>pravi</a:t>
            </a:r>
            <a:r>
              <a:rPr lang="en-US" sz="2000" dirty="0">
                <a:latin typeface="+mn-lt"/>
              </a:rPr>
              <a:t> </a:t>
            </a:r>
            <a:r>
              <a:rPr lang="en-US" sz="2000" dirty="0" err="1">
                <a:latin typeface="+mn-lt"/>
              </a:rPr>
              <a:t>način</a:t>
            </a:r>
            <a:r>
              <a:rPr lang="en-US" sz="2000" dirty="0">
                <a:latin typeface="+mn-lt"/>
              </a:rPr>
              <a:t> </a:t>
            </a:r>
            <a:r>
              <a:rPr lang="en-US" sz="2000" dirty="0" err="1">
                <a:latin typeface="+mn-lt"/>
              </a:rPr>
              <a:t>obavljali</a:t>
            </a:r>
            <a:r>
              <a:rPr lang="en-US" sz="2000" dirty="0">
                <a:latin typeface="+mn-lt"/>
              </a:rPr>
              <a:t> </a:t>
            </a:r>
            <a:r>
              <a:rPr lang="en-US" sz="2000" dirty="0" err="1">
                <a:latin typeface="+mn-lt"/>
              </a:rPr>
              <a:t>svoje</a:t>
            </a:r>
            <a:r>
              <a:rPr lang="en-US" sz="2000" dirty="0">
                <a:latin typeface="+mn-lt"/>
              </a:rPr>
              <a:t> </a:t>
            </a:r>
            <a:r>
              <a:rPr lang="en-US" sz="2000" dirty="0" err="1">
                <a:latin typeface="+mn-lt"/>
              </a:rPr>
              <a:t>poslove</a:t>
            </a:r>
            <a:r>
              <a:rPr lang="en-US" sz="2000" dirty="0">
                <a:latin typeface="+mn-lt"/>
              </a:rPr>
              <a:t>. </a:t>
            </a:r>
            <a:endParaRPr lang="sr-Latn-RS" sz="2000" dirty="0">
              <a:latin typeface="+mn-lt"/>
            </a:endParaRPr>
          </a:p>
        </p:txBody>
      </p:sp>
      <p:sp>
        <p:nvSpPr>
          <p:cNvPr id="13" name="Content Placeholder 2">
            <a:extLst>
              <a:ext uri="{FF2B5EF4-FFF2-40B4-BE49-F238E27FC236}">
                <a16:creationId xmlns:a16="http://schemas.microsoft.com/office/drawing/2014/main" id="{9EF43410-EE4B-4435-9B36-3843062ED306}"/>
              </a:ext>
            </a:extLst>
          </p:cNvPr>
          <p:cNvSpPr txBox="1">
            <a:spLocks/>
          </p:cNvSpPr>
          <p:nvPr/>
        </p:nvSpPr>
        <p:spPr>
          <a:xfrm>
            <a:off x="6558039" y="2388418"/>
            <a:ext cx="4935043" cy="24707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r-Latn-RS" sz="1800" b="1" dirty="0"/>
              <a:t>T</a:t>
            </a:r>
            <a:r>
              <a:rPr lang="en-US" sz="1800" b="1" dirty="0" err="1"/>
              <a:t>ehničke</a:t>
            </a:r>
            <a:r>
              <a:rPr lang="en-US" sz="1800" b="1" dirty="0"/>
              <a:t> </a:t>
            </a:r>
            <a:r>
              <a:rPr lang="en-US" sz="1800" b="1" dirty="0" err="1"/>
              <a:t>kompetencije</a:t>
            </a:r>
            <a:r>
              <a:rPr lang="en-US" sz="1800" dirty="0"/>
              <a:t>. To </a:t>
            </a:r>
            <a:r>
              <a:rPr lang="en-US" sz="1800" dirty="0" err="1"/>
              <a:t>su</a:t>
            </a:r>
            <a:r>
              <a:rPr lang="en-US" sz="1800" dirty="0"/>
              <a:t> </a:t>
            </a:r>
            <a:r>
              <a:rPr lang="en-US" sz="1800" dirty="0" err="1"/>
              <a:t>konkretne</a:t>
            </a:r>
            <a:r>
              <a:rPr lang="en-US" sz="1800" dirty="0"/>
              <a:t> </a:t>
            </a:r>
            <a:r>
              <a:rPr lang="en-US" sz="1800" dirty="0" err="1"/>
              <a:t>kompetencije</a:t>
            </a:r>
            <a:r>
              <a:rPr lang="en-US" sz="1800" dirty="0"/>
              <a:t> </a:t>
            </a:r>
            <a:r>
              <a:rPr lang="en-US" sz="1800" dirty="0" err="1"/>
              <a:t>koje</a:t>
            </a:r>
            <a:r>
              <a:rPr lang="en-US" sz="1800" dirty="0"/>
              <a:t> </a:t>
            </a:r>
            <a:r>
              <a:rPr lang="en-US" sz="1800" dirty="0" err="1"/>
              <a:t>su</a:t>
            </a:r>
            <a:r>
              <a:rPr lang="en-US" sz="1800" dirty="0"/>
              <a:t> </a:t>
            </a:r>
            <a:r>
              <a:rPr lang="en-US" sz="1800" dirty="0" err="1"/>
              <a:t>neophodne</a:t>
            </a:r>
            <a:r>
              <a:rPr lang="en-US" sz="1800" dirty="0"/>
              <a:t> za </a:t>
            </a:r>
            <a:r>
              <a:rPr lang="en-US" sz="1800" dirty="0" err="1"/>
              <a:t>obavljanje</a:t>
            </a:r>
            <a:r>
              <a:rPr lang="en-US" sz="1800" dirty="0"/>
              <a:t> </a:t>
            </a:r>
            <a:r>
              <a:rPr lang="en-US" sz="1800" dirty="0" err="1"/>
              <a:t>specifičnog</a:t>
            </a:r>
            <a:r>
              <a:rPr lang="en-US" sz="1800" dirty="0"/>
              <a:t> </a:t>
            </a:r>
            <a:r>
              <a:rPr lang="en-US" sz="1800" dirty="0" err="1"/>
              <a:t>posla</a:t>
            </a:r>
            <a:r>
              <a:rPr lang="en-US" sz="1800" dirty="0"/>
              <a:t>, </a:t>
            </a:r>
            <a:r>
              <a:rPr lang="en-US" sz="1800" dirty="0" err="1"/>
              <a:t>poznavanje</a:t>
            </a:r>
            <a:r>
              <a:rPr lang="en-US" sz="1800" dirty="0"/>
              <a:t> PHP</a:t>
            </a:r>
            <a:r>
              <a:rPr lang="sr-Latn-RS" sz="1800" dirty="0"/>
              <a:t> ili .NET programiranja</a:t>
            </a:r>
            <a:r>
              <a:rPr lang="en-US" sz="1800" dirty="0"/>
              <a:t>.</a:t>
            </a:r>
          </a:p>
        </p:txBody>
      </p:sp>
      <p:sp>
        <p:nvSpPr>
          <p:cNvPr id="14" name="Content Placeholder 2">
            <a:extLst>
              <a:ext uri="{FF2B5EF4-FFF2-40B4-BE49-F238E27FC236}">
                <a16:creationId xmlns:a16="http://schemas.microsoft.com/office/drawing/2014/main" id="{566AAB47-800E-4238-B92A-B63AFB0593F8}"/>
              </a:ext>
            </a:extLst>
          </p:cNvPr>
          <p:cNvSpPr txBox="1">
            <a:spLocks/>
          </p:cNvSpPr>
          <p:nvPr/>
        </p:nvSpPr>
        <p:spPr>
          <a:xfrm>
            <a:off x="658277" y="2389297"/>
            <a:ext cx="4549593" cy="1506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r-Latn-RS" sz="1800" b="1" dirty="0"/>
              <a:t>B</a:t>
            </a:r>
            <a:r>
              <a:rPr lang="en-US" sz="1800" b="1" dirty="0" err="1"/>
              <a:t>azične</a:t>
            </a:r>
            <a:r>
              <a:rPr lang="en-US" sz="1800" b="1" dirty="0"/>
              <a:t> </a:t>
            </a:r>
            <a:r>
              <a:rPr lang="en-US" sz="1800" b="1" dirty="0" err="1"/>
              <a:t>kompetencije</a:t>
            </a:r>
            <a:r>
              <a:rPr lang="en-US" sz="1800" dirty="0"/>
              <a:t>. To </a:t>
            </a:r>
            <a:r>
              <a:rPr lang="en-US" sz="1800" dirty="0" err="1"/>
              <a:t>su</a:t>
            </a:r>
            <a:r>
              <a:rPr lang="en-US" sz="1800" dirty="0"/>
              <a:t> </a:t>
            </a:r>
            <a:r>
              <a:rPr lang="en-US" sz="1800" dirty="0" err="1"/>
              <a:t>kompetencije</a:t>
            </a:r>
            <a:r>
              <a:rPr lang="en-US" sz="1800" dirty="0"/>
              <a:t> </a:t>
            </a:r>
            <a:r>
              <a:rPr lang="en-US" sz="1800" dirty="0" err="1"/>
              <a:t>koje</a:t>
            </a:r>
            <a:r>
              <a:rPr lang="en-US" sz="1800" dirty="0"/>
              <a:t> </a:t>
            </a:r>
            <a:r>
              <a:rPr lang="en-US" sz="1800" dirty="0" err="1"/>
              <a:t>svi</a:t>
            </a:r>
            <a:r>
              <a:rPr lang="en-US" sz="1800" dirty="0"/>
              <a:t> </a:t>
            </a:r>
            <a:r>
              <a:rPr lang="en-US" sz="1800" dirty="0" err="1"/>
              <a:t>zaposleni</a:t>
            </a:r>
            <a:r>
              <a:rPr lang="en-US" sz="1800" dirty="0"/>
              <a:t> </a:t>
            </a:r>
            <a:r>
              <a:rPr lang="en-US" sz="1800" dirty="0" err="1"/>
              <a:t>moraju</a:t>
            </a:r>
            <a:r>
              <a:rPr lang="en-US" sz="1800" dirty="0"/>
              <a:t> da </a:t>
            </a:r>
            <a:r>
              <a:rPr lang="en-US" sz="1800" dirty="0" err="1"/>
              <a:t>poseduju</a:t>
            </a:r>
            <a:r>
              <a:rPr lang="en-US" sz="1800" dirty="0"/>
              <a:t> </a:t>
            </a:r>
            <a:r>
              <a:rPr lang="en-US" sz="1800" dirty="0" err="1"/>
              <a:t>kako</a:t>
            </a:r>
            <a:r>
              <a:rPr lang="en-US" sz="1800" dirty="0"/>
              <a:t> bi </a:t>
            </a:r>
            <a:r>
              <a:rPr lang="en-US" sz="1800" dirty="0" err="1"/>
              <a:t>uopšte</a:t>
            </a:r>
            <a:r>
              <a:rPr lang="en-US" sz="1800" dirty="0"/>
              <a:t> </a:t>
            </a:r>
            <a:r>
              <a:rPr lang="en-US" sz="1800" dirty="0" err="1"/>
              <a:t>mogli</a:t>
            </a:r>
            <a:r>
              <a:rPr lang="en-US" sz="1800" dirty="0"/>
              <a:t> da </a:t>
            </a:r>
            <a:r>
              <a:rPr lang="en-US" sz="1800" dirty="0" err="1"/>
              <a:t>rade</a:t>
            </a:r>
            <a:r>
              <a:rPr lang="en-US" sz="1800" dirty="0"/>
              <a:t>, </a:t>
            </a:r>
            <a:r>
              <a:rPr lang="en-US" sz="1800" dirty="0" err="1"/>
              <a:t>kao</a:t>
            </a:r>
            <a:r>
              <a:rPr lang="en-US" sz="1800" dirty="0"/>
              <a:t> </a:t>
            </a:r>
            <a:r>
              <a:rPr lang="en-US" sz="1800" dirty="0" err="1"/>
              <a:t>što</a:t>
            </a:r>
            <a:r>
              <a:rPr lang="en-US" sz="1800" dirty="0"/>
              <a:t> </a:t>
            </a:r>
            <a:r>
              <a:rPr lang="en-US" sz="1800" dirty="0" err="1"/>
              <a:t>su</a:t>
            </a:r>
            <a:r>
              <a:rPr lang="en-US" sz="1800" dirty="0"/>
              <a:t>, </a:t>
            </a:r>
            <a:r>
              <a:rPr lang="en-US" sz="1800" dirty="0" err="1"/>
              <a:t>posedovanje</a:t>
            </a:r>
            <a:r>
              <a:rPr lang="en-US" sz="1800" dirty="0"/>
              <a:t> </a:t>
            </a:r>
            <a:r>
              <a:rPr lang="en-US" sz="1800" dirty="0" err="1"/>
              <a:t>morala</a:t>
            </a:r>
            <a:r>
              <a:rPr lang="en-US" sz="1800" dirty="0"/>
              <a:t> </a:t>
            </a:r>
            <a:r>
              <a:rPr lang="en-US" sz="1800" dirty="0" err="1"/>
              <a:t>i</a:t>
            </a:r>
            <a:r>
              <a:rPr lang="en-US" sz="1800" dirty="0"/>
              <a:t> </a:t>
            </a:r>
            <a:r>
              <a:rPr lang="en-US" sz="1800" dirty="0" err="1"/>
              <a:t>etike</a:t>
            </a:r>
            <a:r>
              <a:rPr lang="en-US" sz="1800" dirty="0"/>
              <a:t>, </a:t>
            </a:r>
            <a:r>
              <a:rPr lang="en-US" sz="1800" dirty="0" err="1"/>
              <a:t>sposobnosti</a:t>
            </a:r>
            <a:r>
              <a:rPr lang="en-US" sz="1800" dirty="0"/>
              <a:t> </a:t>
            </a:r>
            <a:r>
              <a:rPr lang="en-US" sz="1800" dirty="0" err="1"/>
              <a:t>timskog</a:t>
            </a:r>
            <a:r>
              <a:rPr lang="en-US" sz="1800" dirty="0"/>
              <a:t> </a:t>
            </a:r>
            <a:r>
              <a:rPr lang="en-US" sz="1800" dirty="0" err="1"/>
              <a:t>rada</a:t>
            </a:r>
            <a:r>
              <a:rPr lang="en-US" sz="1800" dirty="0"/>
              <a:t>, </a:t>
            </a:r>
            <a:r>
              <a:rPr lang="en-US" sz="1800" dirty="0" err="1"/>
              <a:t>komunikativnost</a:t>
            </a:r>
            <a:r>
              <a:rPr lang="en-US" sz="1800" dirty="0"/>
              <a:t> </a:t>
            </a:r>
            <a:r>
              <a:rPr lang="en-US" sz="1800" dirty="0" err="1"/>
              <a:t>itd</a:t>
            </a:r>
            <a:r>
              <a:rPr lang="en-US" sz="1800" dirty="0"/>
              <a:t>.</a:t>
            </a:r>
          </a:p>
        </p:txBody>
      </p:sp>
      <p:sp>
        <p:nvSpPr>
          <p:cNvPr id="15" name="Content Placeholder 2">
            <a:extLst>
              <a:ext uri="{FF2B5EF4-FFF2-40B4-BE49-F238E27FC236}">
                <a16:creationId xmlns:a16="http://schemas.microsoft.com/office/drawing/2014/main" id="{E07860A6-49B7-4960-BA24-CB9480D830FC}"/>
              </a:ext>
            </a:extLst>
          </p:cNvPr>
          <p:cNvSpPr txBox="1">
            <a:spLocks/>
          </p:cNvSpPr>
          <p:nvPr/>
        </p:nvSpPr>
        <p:spPr>
          <a:xfrm>
            <a:off x="661938" y="4269062"/>
            <a:ext cx="5200381" cy="21215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r-Latn-RS" sz="1800" b="1" dirty="0"/>
              <a:t>K</a:t>
            </a:r>
            <a:r>
              <a:rPr lang="en-US" sz="1800" b="1" dirty="0" err="1"/>
              <a:t>ompetencije</a:t>
            </a:r>
            <a:r>
              <a:rPr lang="en-US" sz="1800" b="1" dirty="0"/>
              <a:t> </a:t>
            </a:r>
            <a:r>
              <a:rPr lang="sr-Latn-RS" sz="1800" b="1" dirty="0"/>
              <a:t>opšte i specifične</a:t>
            </a:r>
            <a:r>
              <a:rPr lang="en-US" sz="1800" dirty="0"/>
              <a:t>. </a:t>
            </a:r>
            <a:r>
              <a:rPr lang="en-US" sz="1800" dirty="0" err="1"/>
              <a:t>Mogu</a:t>
            </a:r>
            <a:r>
              <a:rPr lang="en-US" sz="1800" dirty="0"/>
              <a:t> </a:t>
            </a:r>
            <a:r>
              <a:rPr lang="en-US" sz="1800" dirty="0" err="1"/>
              <a:t>biti</a:t>
            </a:r>
            <a:r>
              <a:rPr lang="en-US" sz="1800" dirty="0"/>
              <a:t> </a:t>
            </a:r>
            <a:r>
              <a:rPr lang="en-US" sz="1800" dirty="0" err="1"/>
              <a:t>opšteg</a:t>
            </a:r>
            <a:r>
              <a:rPr lang="en-US" sz="1800" dirty="0"/>
              <a:t> </a:t>
            </a:r>
            <a:r>
              <a:rPr lang="en-US" sz="1800" dirty="0" err="1"/>
              <a:t>karaktera</a:t>
            </a:r>
            <a:r>
              <a:rPr lang="en-US" sz="1800" dirty="0"/>
              <a:t>, </a:t>
            </a:r>
            <a:r>
              <a:rPr lang="en-US" sz="1800" dirty="0" err="1"/>
              <a:t>kao</a:t>
            </a:r>
            <a:r>
              <a:rPr lang="en-US" sz="1800" dirty="0"/>
              <a:t> </a:t>
            </a:r>
            <a:r>
              <a:rPr lang="en-US" sz="1800" dirty="0" err="1"/>
              <a:t>što</a:t>
            </a:r>
            <a:r>
              <a:rPr lang="en-US" sz="1800" dirty="0"/>
              <a:t> </a:t>
            </a:r>
            <a:r>
              <a:rPr lang="en-US" sz="1800" dirty="0" err="1"/>
              <a:t>su</a:t>
            </a:r>
            <a:r>
              <a:rPr lang="en-US" sz="1800" dirty="0"/>
              <a:t> </a:t>
            </a:r>
            <a:r>
              <a:rPr lang="en-US" sz="1800" dirty="0" err="1"/>
              <a:t>sposobnosti</a:t>
            </a:r>
            <a:r>
              <a:rPr lang="en-US" sz="1800" dirty="0"/>
              <a:t> </a:t>
            </a:r>
            <a:r>
              <a:rPr lang="en-US" sz="1800" dirty="0" err="1"/>
              <a:t>pregovaranja</a:t>
            </a:r>
            <a:r>
              <a:rPr lang="en-US" sz="1800" dirty="0"/>
              <a:t>, </a:t>
            </a:r>
            <a:r>
              <a:rPr lang="en-US" sz="1800" dirty="0" err="1"/>
              <a:t>sposobnosti</a:t>
            </a:r>
            <a:r>
              <a:rPr lang="en-US" sz="1800" dirty="0"/>
              <a:t> </a:t>
            </a:r>
            <a:r>
              <a:rPr lang="en-US" sz="1800" dirty="0" err="1"/>
              <a:t>ugovaranja</a:t>
            </a:r>
            <a:r>
              <a:rPr lang="en-US" sz="1800" dirty="0"/>
              <a:t> </a:t>
            </a:r>
            <a:r>
              <a:rPr lang="en-US" sz="1800" dirty="0" err="1"/>
              <a:t>ili</a:t>
            </a:r>
            <a:r>
              <a:rPr lang="en-US" sz="1800" dirty="0"/>
              <a:t> </a:t>
            </a:r>
            <a:r>
              <a:rPr lang="en-US" sz="1800" dirty="0" err="1"/>
              <a:t>sposobnosti</a:t>
            </a:r>
            <a:r>
              <a:rPr lang="en-US" sz="1800" dirty="0"/>
              <a:t> </a:t>
            </a:r>
            <a:r>
              <a:rPr lang="en-US" sz="1800" dirty="0" err="1"/>
              <a:t>rešavanja</a:t>
            </a:r>
            <a:r>
              <a:rPr lang="en-US" sz="1800" dirty="0"/>
              <a:t> </a:t>
            </a:r>
            <a:r>
              <a:rPr lang="en-US" sz="1800" dirty="0" err="1"/>
              <a:t>konflikata</a:t>
            </a:r>
            <a:r>
              <a:rPr lang="en-US" sz="1800" dirty="0"/>
              <a:t>, </a:t>
            </a:r>
            <a:r>
              <a:rPr lang="en-US" sz="1800" dirty="0" err="1"/>
              <a:t>i</a:t>
            </a:r>
            <a:r>
              <a:rPr lang="en-US" sz="1800" dirty="0"/>
              <a:t> </a:t>
            </a:r>
            <a:r>
              <a:rPr lang="en-US" sz="1800" dirty="0" err="1"/>
              <a:t>specifičnog</a:t>
            </a:r>
            <a:r>
              <a:rPr lang="en-US" sz="1800" dirty="0"/>
              <a:t> </a:t>
            </a:r>
            <a:r>
              <a:rPr lang="en-US" sz="1800" dirty="0" err="1"/>
              <a:t>karaktera</a:t>
            </a:r>
            <a:r>
              <a:rPr lang="en-US" sz="1800" dirty="0"/>
              <a:t>, </a:t>
            </a:r>
            <a:r>
              <a:rPr lang="en-US" sz="1800" dirty="0" err="1"/>
              <a:t>kao</a:t>
            </a:r>
            <a:r>
              <a:rPr lang="en-US" sz="1800" dirty="0"/>
              <a:t> </a:t>
            </a:r>
            <a:r>
              <a:rPr lang="en-US" sz="1800" dirty="0" err="1"/>
              <a:t>što</a:t>
            </a:r>
            <a:r>
              <a:rPr lang="en-US" sz="1800" dirty="0"/>
              <a:t> </a:t>
            </a:r>
            <a:r>
              <a:rPr lang="en-US" sz="1800" dirty="0" err="1"/>
              <a:t>su</a:t>
            </a:r>
            <a:r>
              <a:rPr lang="en-US" sz="1800" dirty="0"/>
              <a:t> </a:t>
            </a:r>
            <a:r>
              <a:rPr lang="en-US" sz="1800" dirty="0" err="1"/>
              <a:t>iskustvo</a:t>
            </a:r>
            <a:r>
              <a:rPr lang="en-US" sz="1800" dirty="0"/>
              <a:t> u </a:t>
            </a:r>
            <a:r>
              <a:rPr lang="en-US" sz="1800" dirty="0" err="1"/>
              <a:t>upravljanju</a:t>
            </a:r>
            <a:r>
              <a:rPr lang="en-US" sz="1800" dirty="0"/>
              <a:t> </a:t>
            </a:r>
            <a:r>
              <a:rPr lang="en-US" sz="1800" dirty="0" err="1"/>
              <a:t>projektima</a:t>
            </a:r>
            <a:r>
              <a:rPr lang="en-US" sz="1800" dirty="0"/>
              <a:t>, </a:t>
            </a:r>
            <a:r>
              <a:rPr lang="en-US" sz="1800" dirty="0" err="1"/>
              <a:t>poznavanje</a:t>
            </a:r>
            <a:r>
              <a:rPr lang="en-US" sz="1800" dirty="0"/>
              <a:t> </a:t>
            </a:r>
            <a:r>
              <a:rPr lang="en-US" sz="1800" dirty="0" err="1"/>
              <a:t>računovodstva</a:t>
            </a:r>
            <a:r>
              <a:rPr lang="en-US" sz="1800" dirty="0"/>
              <a:t> </a:t>
            </a:r>
            <a:r>
              <a:rPr lang="en-US" sz="1800" dirty="0" err="1"/>
              <a:t>ili</a:t>
            </a:r>
            <a:r>
              <a:rPr lang="en-US" sz="1800" dirty="0"/>
              <a:t> </a:t>
            </a:r>
            <a:r>
              <a:rPr lang="en-US" sz="1800" dirty="0" err="1"/>
              <a:t>poznavanje</a:t>
            </a:r>
            <a:r>
              <a:rPr lang="en-US" sz="1800" dirty="0"/>
              <a:t> </a:t>
            </a:r>
            <a:r>
              <a:rPr lang="en-US" sz="1800" dirty="0" err="1"/>
              <a:t>principa</a:t>
            </a:r>
            <a:r>
              <a:rPr lang="en-US" sz="1800" dirty="0"/>
              <a:t> </a:t>
            </a:r>
            <a:r>
              <a:rPr lang="en-US" sz="1800" dirty="0" err="1"/>
              <a:t>programiranja</a:t>
            </a:r>
            <a:r>
              <a:rPr lang="en-US" sz="1800" dirty="0"/>
              <a:t>.</a:t>
            </a:r>
          </a:p>
        </p:txBody>
      </p:sp>
      <p:sp>
        <p:nvSpPr>
          <p:cNvPr id="16" name="Content Placeholder 2">
            <a:extLst>
              <a:ext uri="{FF2B5EF4-FFF2-40B4-BE49-F238E27FC236}">
                <a16:creationId xmlns:a16="http://schemas.microsoft.com/office/drawing/2014/main" id="{FD5F734F-E53C-4272-BFB6-84000D147331}"/>
              </a:ext>
            </a:extLst>
          </p:cNvPr>
          <p:cNvSpPr txBox="1">
            <a:spLocks/>
          </p:cNvSpPr>
          <p:nvPr/>
        </p:nvSpPr>
        <p:spPr>
          <a:xfrm>
            <a:off x="6558039" y="4269062"/>
            <a:ext cx="5048342" cy="1663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r-Latn-RS" sz="1800" b="1" dirty="0"/>
              <a:t>K</a:t>
            </a:r>
            <a:r>
              <a:rPr lang="en-US" sz="1800" b="1" dirty="0" err="1"/>
              <a:t>ompetencije</a:t>
            </a:r>
            <a:r>
              <a:rPr lang="en-US" sz="1800" b="1" dirty="0"/>
              <a:t> </a:t>
            </a:r>
            <a:r>
              <a:rPr lang="en-US" sz="1800" b="1" dirty="0" err="1"/>
              <a:t>liderstva.</a:t>
            </a:r>
            <a:r>
              <a:rPr lang="en-US" sz="1800" dirty="0" err="1"/>
              <a:t>To</a:t>
            </a:r>
            <a:r>
              <a:rPr lang="en-US" sz="1800" dirty="0"/>
              <a:t> </a:t>
            </a:r>
            <a:r>
              <a:rPr lang="en-US" sz="1800" dirty="0" err="1"/>
              <a:t>su</a:t>
            </a:r>
            <a:r>
              <a:rPr lang="en-US" sz="1800" dirty="0"/>
              <a:t> </a:t>
            </a:r>
            <a:r>
              <a:rPr lang="en-US" sz="1800" dirty="0" err="1"/>
              <a:t>sposobnosti</a:t>
            </a:r>
            <a:r>
              <a:rPr lang="en-US" sz="1800" dirty="0"/>
              <a:t> </a:t>
            </a:r>
            <a:r>
              <a:rPr lang="en-US" sz="1800" dirty="0" err="1"/>
              <a:t>i</a:t>
            </a:r>
            <a:r>
              <a:rPr lang="en-US" sz="1800" dirty="0"/>
              <a:t> </a:t>
            </a:r>
            <a:r>
              <a:rPr lang="en-US" sz="1800" dirty="0" err="1"/>
              <a:t>veštine</a:t>
            </a:r>
            <a:r>
              <a:rPr lang="en-US" sz="1800" dirty="0"/>
              <a:t> </a:t>
            </a:r>
            <a:r>
              <a:rPr lang="en-US" sz="1800" dirty="0" err="1"/>
              <a:t>zaposlenih</a:t>
            </a:r>
            <a:r>
              <a:rPr lang="en-US" sz="1800" dirty="0"/>
              <a:t> da </a:t>
            </a:r>
            <a:r>
              <a:rPr lang="en-US" sz="1800" dirty="0" err="1"/>
              <a:t>upravljaju</a:t>
            </a:r>
            <a:r>
              <a:rPr lang="en-US" sz="1800" dirty="0"/>
              <a:t> </a:t>
            </a:r>
            <a:r>
              <a:rPr lang="en-US" sz="1800" dirty="0" err="1"/>
              <a:t>svojim</a:t>
            </a:r>
            <a:r>
              <a:rPr lang="en-US" sz="1800" dirty="0"/>
              <a:t> </a:t>
            </a:r>
            <a:r>
              <a:rPr lang="en-US" sz="1800" dirty="0" err="1"/>
              <a:t>rezultatima</a:t>
            </a:r>
            <a:r>
              <a:rPr lang="en-US" sz="1800" dirty="0"/>
              <a:t>, </a:t>
            </a:r>
            <a:r>
              <a:rPr lang="en-US" sz="1800" dirty="0" err="1"/>
              <a:t>ali</a:t>
            </a:r>
            <a:r>
              <a:rPr lang="en-US" sz="1800" dirty="0"/>
              <a:t> </a:t>
            </a:r>
            <a:r>
              <a:rPr lang="en-US" sz="1800" dirty="0" err="1"/>
              <a:t>i</a:t>
            </a:r>
            <a:r>
              <a:rPr lang="en-US" sz="1800" dirty="0"/>
              <a:t> </a:t>
            </a:r>
            <a:r>
              <a:rPr lang="en-US" sz="1800" dirty="0" err="1"/>
              <a:t>rezultatima</a:t>
            </a:r>
            <a:r>
              <a:rPr lang="en-US" sz="1800" dirty="0"/>
              <a:t> </a:t>
            </a:r>
            <a:r>
              <a:rPr lang="en-US" sz="1800" dirty="0" err="1"/>
              <a:t>drugih</a:t>
            </a:r>
            <a:r>
              <a:rPr lang="en-US" sz="1800" dirty="0"/>
              <a:t> </a:t>
            </a:r>
            <a:r>
              <a:rPr lang="en-US" sz="1800" dirty="0" err="1"/>
              <a:t>ljudi</a:t>
            </a:r>
            <a:r>
              <a:rPr lang="en-US" sz="1800" dirty="0"/>
              <a:t>.</a:t>
            </a:r>
            <a:r>
              <a:rPr lang="sr-Latn-RS" sz="1800" dirty="0"/>
              <a:t> Npr.</a:t>
            </a:r>
            <a:r>
              <a:rPr lang="en-US" sz="1800" dirty="0"/>
              <a:t> </a:t>
            </a:r>
            <a:r>
              <a:rPr lang="sr-Latn-RS" sz="1800" dirty="0"/>
              <a:t>v</a:t>
            </a:r>
            <a:r>
              <a:rPr lang="en-US" sz="1800" dirty="0" err="1"/>
              <a:t>eština</a:t>
            </a:r>
            <a:r>
              <a:rPr lang="en-US" sz="1800" dirty="0"/>
              <a:t> </a:t>
            </a:r>
            <a:r>
              <a:rPr lang="en-US" sz="1800" dirty="0" err="1"/>
              <a:t>vođenja</a:t>
            </a:r>
            <a:r>
              <a:rPr lang="en-US" sz="1800" dirty="0"/>
              <a:t>, </a:t>
            </a:r>
            <a:r>
              <a:rPr lang="en-US" sz="1800" dirty="0" err="1"/>
              <a:t>veština</a:t>
            </a:r>
            <a:r>
              <a:rPr lang="en-US" sz="1800" dirty="0"/>
              <a:t> </a:t>
            </a:r>
            <a:r>
              <a:rPr lang="en-US" sz="1800" dirty="0" err="1"/>
              <a:t>samokontrole</a:t>
            </a:r>
            <a:r>
              <a:rPr lang="en-US" sz="1800" dirty="0"/>
              <a:t>, </a:t>
            </a:r>
            <a:r>
              <a:rPr lang="en-US" sz="1800" dirty="0" err="1"/>
              <a:t>organizacione</a:t>
            </a:r>
            <a:r>
              <a:rPr lang="en-US" sz="1800" dirty="0"/>
              <a:t> </a:t>
            </a:r>
            <a:r>
              <a:rPr lang="en-US" sz="1800" dirty="0" err="1"/>
              <a:t>sposobnosti</a:t>
            </a:r>
            <a:r>
              <a:rPr lang="en-US" sz="1800" dirty="0"/>
              <a:t> </a:t>
            </a:r>
            <a:r>
              <a:rPr lang="en-US" sz="1800" dirty="0" err="1"/>
              <a:t>ili</a:t>
            </a:r>
            <a:r>
              <a:rPr lang="en-US" sz="1800" dirty="0"/>
              <a:t> </a:t>
            </a:r>
            <a:r>
              <a:rPr lang="en-US" sz="1800" dirty="0" err="1"/>
              <a:t>posedovanje</a:t>
            </a:r>
            <a:r>
              <a:rPr lang="en-US" sz="1800" dirty="0"/>
              <a:t> </a:t>
            </a:r>
            <a:r>
              <a:rPr lang="en-US" sz="1800" dirty="0" err="1"/>
              <a:t>visokog</a:t>
            </a:r>
            <a:r>
              <a:rPr lang="en-US" sz="1800" dirty="0"/>
              <a:t> </a:t>
            </a:r>
            <a:r>
              <a:rPr lang="en-US" sz="1800" dirty="0" err="1"/>
              <a:t>nivoa</a:t>
            </a:r>
            <a:r>
              <a:rPr lang="en-US" sz="1800" dirty="0"/>
              <a:t> </a:t>
            </a:r>
            <a:r>
              <a:rPr lang="en-US" sz="1800" dirty="0" err="1"/>
              <a:t>samopouzdanja</a:t>
            </a:r>
            <a:r>
              <a:rPr lang="en-US" sz="1800" dirty="0"/>
              <a:t>.</a:t>
            </a:r>
          </a:p>
        </p:txBody>
      </p:sp>
      <p:sp>
        <p:nvSpPr>
          <p:cNvPr id="2" name="TextBox 1">
            <a:extLst>
              <a:ext uri="{FF2B5EF4-FFF2-40B4-BE49-F238E27FC236}">
                <a16:creationId xmlns:a16="http://schemas.microsoft.com/office/drawing/2014/main" id="{597557CB-5693-40DA-862D-9D6086FEB3B4}"/>
              </a:ext>
            </a:extLst>
          </p:cNvPr>
          <p:cNvSpPr txBox="1"/>
          <p:nvPr/>
        </p:nvSpPr>
        <p:spPr>
          <a:xfrm>
            <a:off x="6164057" y="2835041"/>
            <a:ext cx="787964" cy="369332"/>
          </a:xfrm>
          <a:prstGeom prst="rect">
            <a:avLst/>
          </a:prstGeom>
          <a:noFill/>
        </p:spPr>
        <p:txBody>
          <a:bodyPr wrap="square" rtlCol="0">
            <a:spAutoFit/>
          </a:bodyPr>
          <a:lstStyle/>
          <a:p>
            <a:pPr algn="ctr"/>
            <a:r>
              <a:rPr lang="sr-Latn-RS" b="1" dirty="0">
                <a:solidFill>
                  <a:srgbClr val="FF0000"/>
                </a:solidFill>
              </a:rPr>
              <a:t>HM</a:t>
            </a:r>
          </a:p>
        </p:txBody>
      </p:sp>
      <p:sp>
        <p:nvSpPr>
          <p:cNvPr id="12" name="TextBox 11">
            <a:extLst>
              <a:ext uri="{FF2B5EF4-FFF2-40B4-BE49-F238E27FC236}">
                <a16:creationId xmlns:a16="http://schemas.microsoft.com/office/drawing/2014/main" id="{41784E09-91F3-4E83-BF1C-799643DBC7EA}"/>
              </a:ext>
            </a:extLst>
          </p:cNvPr>
          <p:cNvSpPr txBox="1"/>
          <p:nvPr/>
        </p:nvSpPr>
        <p:spPr>
          <a:xfrm>
            <a:off x="233458" y="2834928"/>
            <a:ext cx="787964" cy="369332"/>
          </a:xfrm>
          <a:prstGeom prst="rect">
            <a:avLst/>
          </a:prstGeom>
          <a:noFill/>
        </p:spPr>
        <p:txBody>
          <a:bodyPr wrap="square" rtlCol="0">
            <a:spAutoFit/>
          </a:bodyPr>
          <a:lstStyle/>
          <a:p>
            <a:pPr algn="ctr"/>
            <a:r>
              <a:rPr lang="sr-Latn-RS" b="1" dirty="0">
                <a:solidFill>
                  <a:srgbClr val="FF0000"/>
                </a:solidFill>
              </a:rPr>
              <a:t>HR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7">
            <a:extLst>
              <a:ext uri="{FF2B5EF4-FFF2-40B4-BE49-F238E27FC236}">
                <a16:creationId xmlns:a16="http://schemas.microsoft.com/office/drawing/2014/main" id="{D8054A7B-991D-4F00-A38C-E3A444B95065}"/>
              </a:ext>
            </a:extLst>
          </p:cNvPr>
          <p:cNvSpPr>
            <a:spLocks noGrp="1"/>
          </p:cNvSpPr>
          <p:nvPr>
            <p:ph type="title"/>
          </p:nvPr>
        </p:nvSpPr>
        <p:spPr>
          <a:xfrm>
            <a:off x="690155" y="0"/>
            <a:ext cx="10515600" cy="1325563"/>
          </a:xfrm>
        </p:spPr>
        <p:txBody>
          <a:bodyPr>
            <a:normAutofit/>
          </a:bodyPr>
          <a:lstStyle/>
          <a:p>
            <a:pPr algn="ctr"/>
            <a:r>
              <a:rPr lang="sr-Latn-CS" altLang="en-US" sz="4000" b="1" dirty="0">
                <a:latin typeface="+mn-lt"/>
              </a:rPr>
              <a:t>Regrutacija kandidata</a:t>
            </a:r>
          </a:p>
        </p:txBody>
      </p:sp>
      <p:sp>
        <p:nvSpPr>
          <p:cNvPr id="2" name="Rectangle 1">
            <a:extLst>
              <a:ext uri="{FF2B5EF4-FFF2-40B4-BE49-F238E27FC236}">
                <a16:creationId xmlns:a16="http://schemas.microsoft.com/office/drawing/2014/main" id="{E9112EFA-F3FB-424D-8979-7786EF4ADE16}"/>
              </a:ext>
            </a:extLst>
          </p:cNvPr>
          <p:cNvSpPr/>
          <p:nvPr/>
        </p:nvSpPr>
        <p:spPr>
          <a:xfrm>
            <a:off x="325135" y="1466360"/>
            <a:ext cx="6905702" cy="3545586"/>
          </a:xfrm>
          <a:prstGeom prst="rect">
            <a:avLst/>
          </a:prstGeom>
        </p:spPr>
        <p:txBody>
          <a:bodyPr wrap="square">
            <a:spAutoFit/>
          </a:bodyPr>
          <a:lstStyle/>
          <a:p>
            <a:pPr algn="ctr">
              <a:spcBef>
                <a:spcPct val="50000"/>
              </a:spcBef>
              <a:defRPr/>
            </a:pPr>
            <a:r>
              <a:rPr lang="sr-Latn-CS" sz="2200" b="1" u="sng" dirty="0">
                <a:ea typeface="ＭＳ Ｐゴシック" pitchFamily="34" charset="-128"/>
                <a:cs typeface="ＭＳ Ｐゴシック" pitchFamily="34" charset="-128"/>
              </a:rPr>
              <a:t>Eksterna ili interna</a:t>
            </a:r>
          </a:p>
          <a:p>
            <a:pPr marL="342900" lvl="1" indent="-342900" eaLnBrk="0" hangingPunct="0">
              <a:spcBef>
                <a:spcPct val="20000"/>
              </a:spcBef>
              <a:buClr>
                <a:srgbClr val="F79646"/>
              </a:buClr>
              <a:buFont typeface="Wingdings" panose="05000000000000000000" pitchFamily="2" charset="2"/>
              <a:buChar char="Ø"/>
              <a:defRPr/>
            </a:pPr>
            <a:r>
              <a:rPr lang="sr-Latn-CS" sz="2200" dirty="0">
                <a:ea typeface="ＭＳ Ｐゴシック" pitchFamily="34" charset="-128"/>
                <a:cs typeface="ＭＳ Ｐゴシック" pitchFamily="34" charset="-128"/>
              </a:rPr>
              <a:t>Eksterna </a:t>
            </a:r>
          </a:p>
          <a:p>
            <a:pPr marL="800100" lvl="2" indent="-342900" eaLnBrk="0" hangingPunct="0">
              <a:spcBef>
                <a:spcPct val="20000"/>
              </a:spcBef>
              <a:buClr>
                <a:srgbClr val="F79646"/>
              </a:buClr>
              <a:buFont typeface="Wingdings" panose="05000000000000000000" pitchFamily="2" charset="2"/>
              <a:buChar char="q"/>
              <a:defRPr/>
            </a:pPr>
            <a:r>
              <a:rPr lang="sr-Latn-CS" sz="2200" b="1" dirty="0">
                <a:ea typeface="ＭＳ Ｐゴシック" pitchFamily="34" charset="-128"/>
                <a:cs typeface="ＭＳ Ｐゴシック" pitchFamily="34" charset="-128"/>
              </a:rPr>
              <a:t>Oglasi</a:t>
            </a:r>
            <a:r>
              <a:rPr lang="sr-Latn-CS" sz="2200" dirty="0">
                <a:ea typeface="ＭＳ Ｐゴシック" pitchFamily="34" charset="-128"/>
                <a:cs typeface="ＭＳ Ｐゴシック" pitchFamily="34" charset="-128"/>
              </a:rPr>
              <a:t>: sajt kompanije, socijalne medije, portali za posao, TV, radio, novine</a:t>
            </a:r>
          </a:p>
          <a:p>
            <a:pPr marL="800100" lvl="2" indent="-342900" eaLnBrk="0" hangingPunct="0">
              <a:spcBef>
                <a:spcPct val="20000"/>
              </a:spcBef>
              <a:buClr>
                <a:srgbClr val="F79646"/>
              </a:buClr>
              <a:buFont typeface="Wingdings" panose="05000000000000000000" pitchFamily="2" charset="2"/>
              <a:buChar char="q"/>
              <a:defRPr/>
            </a:pPr>
            <a:r>
              <a:rPr lang="sr-Latn-CS" sz="2200" b="1" dirty="0">
                <a:ea typeface="ＭＳ Ｐゴシック" pitchFamily="34" charset="-128"/>
                <a:cs typeface="ＭＳ Ｐゴシック" pitchFamily="34" charset="-128"/>
              </a:rPr>
              <a:t>Agencije za zapošljavanje </a:t>
            </a:r>
            <a:endParaRPr lang="en-US" sz="2200" b="1" dirty="0">
              <a:ea typeface="ＭＳ Ｐゴシック" pitchFamily="34" charset="-128"/>
              <a:cs typeface="ＭＳ Ｐゴシック" pitchFamily="34" charset="-128"/>
            </a:endParaRPr>
          </a:p>
          <a:p>
            <a:pPr marL="800100" lvl="2" indent="-342900" eaLnBrk="0" hangingPunct="0">
              <a:spcBef>
                <a:spcPct val="20000"/>
              </a:spcBef>
              <a:buClr>
                <a:srgbClr val="F79646"/>
              </a:buClr>
              <a:buFont typeface="Wingdings" panose="05000000000000000000" pitchFamily="2" charset="2"/>
              <a:buChar char="q"/>
              <a:defRPr/>
            </a:pPr>
            <a:r>
              <a:rPr lang="sr-Latn-CS" sz="2200" b="1" dirty="0">
                <a:ea typeface="ＭＳ Ｐゴシック" pitchFamily="34" charset="-128"/>
                <a:cs typeface="ＭＳ Ｐゴシック" pitchFamily="34" charset="-128"/>
              </a:rPr>
              <a:t>Headhunting i događaji</a:t>
            </a:r>
          </a:p>
          <a:p>
            <a:pPr marL="342900" lvl="1" indent="-342900" eaLnBrk="0" hangingPunct="0">
              <a:spcBef>
                <a:spcPct val="20000"/>
              </a:spcBef>
              <a:buClr>
                <a:srgbClr val="F79646"/>
              </a:buClr>
              <a:buFont typeface="Wingdings" panose="05000000000000000000" pitchFamily="2" charset="2"/>
              <a:buChar char="Ø"/>
              <a:defRPr/>
            </a:pPr>
            <a:r>
              <a:rPr lang="sr-Latn-CS" sz="2200" dirty="0">
                <a:ea typeface="ＭＳ Ｐゴシック" pitchFamily="34" charset="-128"/>
                <a:cs typeface="ＭＳ Ｐゴシック" pitchFamily="34" charset="-128"/>
              </a:rPr>
              <a:t>Interna</a:t>
            </a:r>
            <a:endParaRPr lang="sr-Latn-CS" sz="2200" strike="sngStrike" dirty="0">
              <a:ea typeface="ＭＳ Ｐゴシック" pitchFamily="34" charset="-128"/>
              <a:cs typeface="ＭＳ Ｐゴシック" pitchFamily="34" charset="-128"/>
            </a:endParaRPr>
          </a:p>
          <a:p>
            <a:pPr marL="800100" lvl="2" indent="-342900" eaLnBrk="0" hangingPunct="0">
              <a:spcBef>
                <a:spcPct val="20000"/>
              </a:spcBef>
              <a:buClr>
                <a:srgbClr val="F79646"/>
              </a:buClr>
              <a:buFont typeface="Wingdings" panose="05000000000000000000" pitchFamily="2" charset="2"/>
              <a:buChar char="q"/>
              <a:defRPr/>
            </a:pPr>
            <a:r>
              <a:rPr lang="sr-Latn-CS" sz="2200" b="1" dirty="0">
                <a:ea typeface="ＭＳ Ｐゴシック" pitchFamily="34" charset="-128"/>
                <a:cs typeface="ＭＳ Ｐゴシック" pitchFamily="34" charset="-128"/>
              </a:rPr>
              <a:t>Kanali oglašavanja</a:t>
            </a:r>
            <a:r>
              <a:rPr lang="sr-Latn-CS" sz="2200" dirty="0">
                <a:ea typeface="ＭＳ Ｐゴシック" pitchFamily="34" charset="-128"/>
                <a:cs typeface="ＭＳ Ｐゴシック" pitchFamily="34" charset="-128"/>
              </a:rPr>
              <a:t>: interni portal, oglasna tabla, interne komunikacije, POOL</a:t>
            </a:r>
          </a:p>
        </p:txBody>
      </p:sp>
      <p:sp>
        <p:nvSpPr>
          <p:cNvPr id="5" name="Rectangle 4">
            <a:extLst>
              <a:ext uri="{FF2B5EF4-FFF2-40B4-BE49-F238E27FC236}">
                <a16:creationId xmlns:a16="http://schemas.microsoft.com/office/drawing/2014/main" id="{7C8C5922-8721-4EB5-BFC9-5C7A5095FB3C}"/>
              </a:ext>
            </a:extLst>
          </p:cNvPr>
          <p:cNvSpPr/>
          <p:nvPr/>
        </p:nvSpPr>
        <p:spPr>
          <a:xfrm>
            <a:off x="7393578" y="1466360"/>
            <a:ext cx="4013752" cy="3545586"/>
          </a:xfrm>
          <a:prstGeom prst="rect">
            <a:avLst/>
          </a:prstGeom>
        </p:spPr>
        <p:txBody>
          <a:bodyPr wrap="square">
            <a:spAutoFit/>
          </a:bodyPr>
          <a:lstStyle/>
          <a:p>
            <a:pPr algn="ctr">
              <a:spcBef>
                <a:spcPct val="50000"/>
              </a:spcBef>
              <a:defRPr/>
            </a:pPr>
            <a:r>
              <a:rPr lang="sr-Latn-CS" sz="2200" b="1" u="sng" dirty="0">
                <a:ea typeface="ＭＳ Ｐゴシック" pitchFamily="34" charset="-128"/>
                <a:cs typeface="ＭＳ Ｐゴシック" pitchFamily="34" charset="-128"/>
              </a:rPr>
              <a:t>Aktivna ili pasivna</a:t>
            </a:r>
          </a:p>
          <a:p>
            <a:pPr marL="342900" lvl="1" indent="-342900" eaLnBrk="0" hangingPunct="0">
              <a:spcBef>
                <a:spcPct val="20000"/>
              </a:spcBef>
              <a:buClr>
                <a:srgbClr val="F79646"/>
              </a:buClr>
              <a:buFont typeface="Wingdings" panose="05000000000000000000" pitchFamily="2" charset="2"/>
              <a:buChar char="Ø"/>
              <a:defRPr/>
            </a:pPr>
            <a:r>
              <a:rPr lang="sr-Latn-CS" sz="2200" b="1" dirty="0">
                <a:ea typeface="ＭＳ Ｐゴシック" pitchFamily="34" charset="-128"/>
                <a:cs typeface="ＭＳ Ｐゴシック" pitchFamily="34" charset="-128"/>
              </a:rPr>
              <a:t>Aktivna</a:t>
            </a:r>
            <a:r>
              <a:rPr lang="sr-Latn-CS" sz="2200" dirty="0">
                <a:ea typeface="ＭＳ Ｐゴシック" pitchFamily="34" charset="-128"/>
                <a:cs typeface="ＭＳ Ｐゴシック" pitchFamily="34" charset="-128"/>
              </a:rPr>
              <a:t> (Headhunting)</a:t>
            </a:r>
          </a:p>
          <a:p>
            <a:pPr marL="800100" lvl="2" indent="-342900" eaLnBrk="0" hangingPunct="0">
              <a:spcBef>
                <a:spcPct val="20000"/>
              </a:spcBef>
              <a:buClr>
                <a:srgbClr val="F79646"/>
              </a:buClr>
              <a:buFont typeface="Wingdings" panose="05000000000000000000" pitchFamily="2" charset="2"/>
              <a:buChar char="q"/>
              <a:defRPr/>
            </a:pPr>
            <a:r>
              <a:rPr lang="sr-Latn-CS" sz="2200" dirty="0">
                <a:ea typeface="ＭＳ Ｐゴシック" pitchFamily="34" charset="-128"/>
                <a:cs typeface="ＭＳ Ｐゴシック" pitchFamily="34" charset="-128"/>
              </a:rPr>
              <a:t>LinkedIn, Facebook, Instagram</a:t>
            </a:r>
          </a:p>
          <a:p>
            <a:pPr marL="800100" lvl="2" indent="-342900" eaLnBrk="0" hangingPunct="0">
              <a:spcBef>
                <a:spcPct val="20000"/>
              </a:spcBef>
              <a:buClr>
                <a:srgbClr val="F79646"/>
              </a:buClr>
              <a:buFont typeface="Wingdings" panose="05000000000000000000" pitchFamily="2" charset="2"/>
              <a:buChar char="q"/>
              <a:defRPr/>
            </a:pPr>
            <a:r>
              <a:rPr lang="sr-Latn-CS" sz="2200" dirty="0">
                <a:ea typeface="ＭＳ Ｐゴシック" pitchFamily="34" charset="-128"/>
                <a:cs typeface="ＭＳ Ｐゴシック" pitchFamily="34" charset="-128"/>
              </a:rPr>
              <a:t>MeetUp, konferencije i događaji</a:t>
            </a:r>
          </a:p>
          <a:p>
            <a:pPr marL="800100" lvl="2" indent="-342900" eaLnBrk="0" hangingPunct="0">
              <a:spcBef>
                <a:spcPct val="20000"/>
              </a:spcBef>
              <a:buClr>
                <a:srgbClr val="F79646"/>
              </a:buClr>
              <a:buFont typeface="Wingdings" panose="05000000000000000000" pitchFamily="2" charset="2"/>
              <a:buChar char="q"/>
              <a:defRPr/>
            </a:pPr>
            <a:r>
              <a:rPr lang="sr-Latn-CS" sz="2200" dirty="0">
                <a:ea typeface="ＭＳ Ｐゴシック" pitchFamily="34" charset="-128"/>
                <a:cs typeface="ＭＳ Ｐゴシック" pitchFamily="34" charset="-128"/>
              </a:rPr>
              <a:t>Preporuka</a:t>
            </a:r>
          </a:p>
          <a:p>
            <a:pPr marL="342900" lvl="1" indent="-342900" eaLnBrk="0" hangingPunct="0">
              <a:spcBef>
                <a:spcPct val="20000"/>
              </a:spcBef>
              <a:buClr>
                <a:srgbClr val="F79646"/>
              </a:buClr>
              <a:buFont typeface="Wingdings" panose="05000000000000000000" pitchFamily="2" charset="2"/>
              <a:buChar char="Ø"/>
              <a:defRPr/>
            </a:pPr>
            <a:r>
              <a:rPr lang="sr-Latn-CS" sz="2200" b="1" dirty="0">
                <a:ea typeface="ＭＳ Ｐゴシック" pitchFamily="34" charset="-128"/>
                <a:cs typeface="ＭＳ Ｐゴシック" pitchFamily="34" charset="-128"/>
              </a:rPr>
              <a:t>Pasivna</a:t>
            </a:r>
            <a:endParaRPr lang="sr-Latn-CS" sz="2200" b="1" strike="sngStrike" dirty="0">
              <a:ea typeface="ＭＳ Ｐゴシック" pitchFamily="34" charset="-128"/>
              <a:cs typeface="ＭＳ Ｐゴシック" pitchFamily="34" charset="-128"/>
            </a:endParaRPr>
          </a:p>
          <a:p>
            <a:pPr marL="800100" lvl="2" indent="-342900" eaLnBrk="0" hangingPunct="0">
              <a:spcBef>
                <a:spcPct val="20000"/>
              </a:spcBef>
              <a:buClr>
                <a:srgbClr val="F79646"/>
              </a:buClr>
              <a:buFont typeface="Wingdings" panose="05000000000000000000" pitchFamily="2" charset="2"/>
              <a:buChar char="q"/>
              <a:defRPr/>
            </a:pPr>
            <a:r>
              <a:rPr lang="sr-Latn-CS" sz="2200" dirty="0">
                <a:ea typeface="ＭＳ Ｐゴシック" pitchFamily="34" charset="-128"/>
                <a:cs typeface="ＭＳ Ｐゴシック" pitchFamily="34" charset="-128"/>
              </a:rPr>
              <a:t>Oglasi</a:t>
            </a:r>
          </a:p>
        </p:txBody>
      </p:sp>
      <p:sp>
        <p:nvSpPr>
          <p:cNvPr id="3" name="TextBox 2">
            <a:extLst>
              <a:ext uri="{FF2B5EF4-FFF2-40B4-BE49-F238E27FC236}">
                <a16:creationId xmlns:a16="http://schemas.microsoft.com/office/drawing/2014/main" id="{86A58394-1E95-47D4-887E-C01D60385152}"/>
              </a:ext>
            </a:extLst>
          </p:cNvPr>
          <p:cNvSpPr txBox="1"/>
          <p:nvPr/>
        </p:nvSpPr>
        <p:spPr>
          <a:xfrm>
            <a:off x="2661920" y="6078169"/>
            <a:ext cx="5900783" cy="461665"/>
          </a:xfrm>
          <a:prstGeom prst="rect">
            <a:avLst/>
          </a:prstGeom>
          <a:noFill/>
        </p:spPr>
        <p:txBody>
          <a:bodyPr wrap="square" rtlCol="0">
            <a:spAutoFit/>
          </a:bodyPr>
          <a:lstStyle/>
          <a:p>
            <a:pPr algn="ctr"/>
            <a:r>
              <a:rPr lang="sr-Latn-CS" altLang="en-US" sz="2400" b="1" dirty="0">
                <a:solidFill>
                  <a:srgbClr val="7030A0"/>
                </a:solidFill>
              </a:rPr>
              <a:t>Proces privlačenje kvalifikovanih kandidata</a:t>
            </a:r>
            <a:endParaRPr lang="en-US" altLang="en-US" sz="2400" b="1" dirty="0">
              <a:solidFill>
                <a:srgbClr val="7030A0"/>
              </a:solidFill>
            </a:endParaRPr>
          </a:p>
        </p:txBody>
      </p:sp>
      <p:pic>
        <p:nvPicPr>
          <p:cNvPr id="6" name="Picture 5">
            <a:extLst>
              <a:ext uri="{FF2B5EF4-FFF2-40B4-BE49-F238E27FC236}">
                <a16:creationId xmlns:a16="http://schemas.microsoft.com/office/drawing/2014/main" id="{5659B52D-B6C9-4481-B32D-A9E7D5545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5964" y="4782241"/>
            <a:ext cx="3116036" cy="20757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7">
            <a:extLst>
              <a:ext uri="{FF2B5EF4-FFF2-40B4-BE49-F238E27FC236}">
                <a16:creationId xmlns:a16="http://schemas.microsoft.com/office/drawing/2014/main" id="{0CA638C0-E4EE-471D-94B1-D72F1C7ED9F0}"/>
              </a:ext>
            </a:extLst>
          </p:cNvPr>
          <p:cNvSpPr>
            <a:spLocks noGrp="1"/>
          </p:cNvSpPr>
          <p:nvPr>
            <p:ph type="title"/>
          </p:nvPr>
        </p:nvSpPr>
        <p:spPr>
          <a:xfrm>
            <a:off x="664029" y="58287"/>
            <a:ext cx="10515600" cy="1325563"/>
          </a:xfrm>
        </p:spPr>
        <p:txBody>
          <a:bodyPr>
            <a:normAutofit/>
          </a:bodyPr>
          <a:lstStyle/>
          <a:p>
            <a:pPr algn="ctr"/>
            <a:r>
              <a:rPr lang="sr-Latn-CS" altLang="en-US" sz="4000" b="1" dirty="0">
                <a:latin typeface="+mn-lt"/>
              </a:rPr>
              <a:t>Faze i aktivnosti procesa selekcije</a:t>
            </a:r>
          </a:p>
        </p:txBody>
      </p:sp>
      <p:graphicFrame>
        <p:nvGraphicFramePr>
          <p:cNvPr id="3" name="Diagram 2">
            <a:extLst>
              <a:ext uri="{FF2B5EF4-FFF2-40B4-BE49-F238E27FC236}">
                <a16:creationId xmlns:a16="http://schemas.microsoft.com/office/drawing/2014/main" id="{8A45DF51-3CE2-4639-BFED-685D357CBAF0}"/>
              </a:ext>
            </a:extLst>
          </p:cNvPr>
          <p:cNvGraphicFramePr/>
          <p:nvPr>
            <p:extLst>
              <p:ext uri="{D42A27DB-BD31-4B8C-83A1-F6EECF244321}">
                <p14:modId xmlns:p14="http://schemas.microsoft.com/office/powerpoint/2010/main" val="274276124"/>
              </p:ext>
            </p:extLst>
          </p:nvPr>
        </p:nvGraphicFramePr>
        <p:xfrm>
          <a:off x="3089366" y="1383850"/>
          <a:ext cx="8090263" cy="5225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AF9EB516-B4C2-4CF2-815D-163FEE0D1919}"/>
              </a:ext>
            </a:extLst>
          </p:cNvPr>
          <p:cNvSpPr txBox="1"/>
          <p:nvPr/>
        </p:nvSpPr>
        <p:spPr>
          <a:xfrm>
            <a:off x="273376" y="5146097"/>
            <a:ext cx="3790623" cy="1015663"/>
          </a:xfrm>
          <a:prstGeom prst="rect">
            <a:avLst/>
          </a:prstGeom>
          <a:noFill/>
        </p:spPr>
        <p:txBody>
          <a:bodyPr wrap="square" rtlCol="0">
            <a:spAutoFit/>
          </a:bodyPr>
          <a:lstStyle/>
          <a:p>
            <a:pPr algn="ctr"/>
            <a:r>
              <a:rPr lang="sr-Latn-CS" altLang="en-US" sz="2000" b="1" dirty="0">
                <a:solidFill>
                  <a:srgbClr val="7030A0"/>
                </a:solidFill>
              </a:rPr>
              <a:t>Proces izbora kandidata koji u najvećoj meri zadovoljava definisane kriterijume</a:t>
            </a:r>
            <a:endParaRPr kumimoji="1" lang="en-US" altLang="en-US" b="1" dirty="0">
              <a:solidFill>
                <a:srgbClr val="7030A0"/>
              </a:solidFill>
            </a:endParaRPr>
          </a:p>
        </p:txBody>
      </p:sp>
      <p:pic>
        <p:nvPicPr>
          <p:cNvPr id="5" name="Picture 4">
            <a:extLst>
              <a:ext uri="{FF2B5EF4-FFF2-40B4-BE49-F238E27FC236}">
                <a16:creationId xmlns:a16="http://schemas.microsoft.com/office/drawing/2014/main" id="{D2786C95-37FB-45DA-87BD-01DAFCA345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377" y="1250238"/>
            <a:ext cx="2368363" cy="36805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A9EB-24DF-4F54-A052-76F02C3923F5}"/>
              </a:ext>
            </a:extLst>
          </p:cNvPr>
          <p:cNvSpPr>
            <a:spLocks noGrp="1"/>
          </p:cNvSpPr>
          <p:nvPr>
            <p:ph type="title"/>
          </p:nvPr>
        </p:nvSpPr>
        <p:spPr>
          <a:xfrm>
            <a:off x="838200" y="0"/>
            <a:ext cx="10515600" cy="1325563"/>
          </a:xfrm>
        </p:spPr>
        <p:txBody>
          <a:bodyPr>
            <a:normAutofit/>
          </a:bodyPr>
          <a:lstStyle/>
          <a:p>
            <a:pPr algn="ctr"/>
            <a:r>
              <a:rPr lang="sr-Latn-RS" sz="4000" b="1" dirty="0">
                <a:latin typeface="+mn-lt"/>
              </a:rPr>
              <a:t>Biografija (CV)</a:t>
            </a:r>
            <a:endParaRPr lang="en-US" sz="4000" b="1" dirty="0">
              <a:latin typeface="+mn-lt"/>
            </a:endParaRPr>
          </a:p>
        </p:txBody>
      </p:sp>
      <p:sp>
        <p:nvSpPr>
          <p:cNvPr id="3" name="Content Placeholder 2">
            <a:extLst>
              <a:ext uri="{FF2B5EF4-FFF2-40B4-BE49-F238E27FC236}">
                <a16:creationId xmlns:a16="http://schemas.microsoft.com/office/drawing/2014/main" id="{A2D2F9B8-E565-432F-97FB-6AF474287889}"/>
              </a:ext>
            </a:extLst>
          </p:cNvPr>
          <p:cNvSpPr>
            <a:spLocks noGrp="1"/>
          </p:cNvSpPr>
          <p:nvPr>
            <p:ph idx="1"/>
          </p:nvPr>
        </p:nvSpPr>
        <p:spPr>
          <a:xfrm>
            <a:off x="574767" y="1471750"/>
            <a:ext cx="11077302" cy="3553096"/>
          </a:xfrm>
        </p:spPr>
        <p:txBody>
          <a:bodyPr/>
          <a:lstStyle/>
          <a:p>
            <a:r>
              <a:rPr lang="sr-Latn-CS" altLang="en-US" dirty="0"/>
              <a:t>Selekcija biografija (</a:t>
            </a:r>
            <a:r>
              <a:rPr lang="sr-Latn-CS" altLang="en-US" i="1" dirty="0"/>
              <a:t>optimalan broj kandidata koji prođe u fazu intervjua su od 1-8</a:t>
            </a:r>
            <a:r>
              <a:rPr lang="sr-Latn-CS" altLang="en-US" dirty="0"/>
              <a:t>)</a:t>
            </a:r>
          </a:p>
          <a:p>
            <a:r>
              <a:rPr lang="sr-Latn-CS" altLang="en-US" dirty="0"/>
              <a:t>Regruteri i Hiring Manageri provedu u proseku od 3-8 minuta gledajući CV</a:t>
            </a:r>
          </a:p>
          <a:p>
            <a:r>
              <a:rPr lang="sr-Latn-CS" altLang="en-US" dirty="0"/>
              <a:t>Motivaciono pismo nije neophodno, ali svakako može da napravi razliku</a:t>
            </a:r>
          </a:p>
          <a:p>
            <a:r>
              <a:rPr lang="sr-Latn-CS" altLang="en-US" dirty="0"/>
              <a:t>Mali uvod na početku CV-ija je poželjan</a:t>
            </a:r>
          </a:p>
          <a:p>
            <a:r>
              <a:rPr lang="sr-Latn-CS" altLang="en-US" dirty="0"/>
              <a:t>Jasne, sažete i istinite informacije</a:t>
            </a:r>
          </a:p>
          <a:p>
            <a:endParaRPr lang="sr-Latn-CS" altLang="en-US" dirty="0">
              <a:latin typeface="Arial" panose="020B0604020202020204" pitchFamily="34" charset="0"/>
            </a:endParaRPr>
          </a:p>
          <a:p>
            <a:endParaRPr lang="sr-Latn-CS" altLang="en-US" dirty="0">
              <a:latin typeface="Arial" panose="020B0604020202020204" pitchFamily="34" charset="0"/>
            </a:endParaRPr>
          </a:p>
          <a:p>
            <a:pPr marL="0" indent="0">
              <a:buNone/>
            </a:pPr>
            <a:endParaRPr lang="en-US" dirty="0"/>
          </a:p>
        </p:txBody>
      </p:sp>
      <p:sp>
        <p:nvSpPr>
          <p:cNvPr id="4" name="TextBox 3">
            <a:extLst>
              <a:ext uri="{FF2B5EF4-FFF2-40B4-BE49-F238E27FC236}">
                <a16:creationId xmlns:a16="http://schemas.microsoft.com/office/drawing/2014/main" id="{7C47879F-BD55-4FF4-BBF8-1333E2497837}"/>
              </a:ext>
            </a:extLst>
          </p:cNvPr>
          <p:cNvSpPr txBox="1"/>
          <p:nvPr/>
        </p:nvSpPr>
        <p:spPr>
          <a:xfrm>
            <a:off x="1737360" y="5262473"/>
            <a:ext cx="6339840" cy="830997"/>
          </a:xfrm>
          <a:prstGeom prst="rect">
            <a:avLst/>
          </a:prstGeom>
          <a:noFill/>
        </p:spPr>
        <p:txBody>
          <a:bodyPr wrap="square" rtlCol="0">
            <a:spAutoFit/>
          </a:bodyPr>
          <a:lstStyle/>
          <a:p>
            <a:pPr algn="ctr"/>
            <a:r>
              <a:rPr lang="sr-Latn-RS" sz="2400" b="1" dirty="0">
                <a:solidFill>
                  <a:srgbClr val="7030A0"/>
                </a:solidFill>
              </a:rPr>
              <a:t>O tome kako napraviti dobar CV više u sledećem delu treninga!</a:t>
            </a:r>
            <a:endParaRPr lang="en-US" sz="2400" b="1" dirty="0">
              <a:solidFill>
                <a:srgbClr val="7030A0"/>
              </a:solidFill>
            </a:endParaRPr>
          </a:p>
        </p:txBody>
      </p:sp>
      <p:pic>
        <p:nvPicPr>
          <p:cNvPr id="6" name="Picture 5">
            <a:extLst>
              <a:ext uri="{FF2B5EF4-FFF2-40B4-BE49-F238E27FC236}">
                <a16:creationId xmlns:a16="http://schemas.microsoft.com/office/drawing/2014/main" id="{3F6C52B7-D3BB-4FC7-AE0A-1D58F1626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2079" y="4136499"/>
            <a:ext cx="2438400" cy="2438400"/>
          </a:xfrm>
          <a:prstGeom prst="rect">
            <a:avLst/>
          </a:prstGeom>
        </p:spPr>
      </p:pic>
    </p:spTree>
    <p:extLst>
      <p:ext uri="{BB962C8B-B14F-4D97-AF65-F5344CB8AC3E}">
        <p14:creationId xmlns:p14="http://schemas.microsoft.com/office/powerpoint/2010/main" val="3931692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7">
            <a:extLst>
              <a:ext uri="{FF2B5EF4-FFF2-40B4-BE49-F238E27FC236}">
                <a16:creationId xmlns:a16="http://schemas.microsoft.com/office/drawing/2014/main" id="{BE5CCE3F-DACC-49F6-BE04-DDFC9BC829D4}"/>
              </a:ext>
            </a:extLst>
          </p:cNvPr>
          <p:cNvSpPr>
            <a:spLocks noGrp="1"/>
          </p:cNvSpPr>
          <p:nvPr>
            <p:ph type="title"/>
          </p:nvPr>
        </p:nvSpPr>
        <p:spPr>
          <a:xfrm>
            <a:off x="975587" y="0"/>
            <a:ext cx="10515600" cy="1325563"/>
          </a:xfrm>
        </p:spPr>
        <p:txBody>
          <a:bodyPr/>
          <a:lstStyle/>
          <a:p>
            <a:pPr algn="ctr"/>
            <a:r>
              <a:rPr lang="sr-Latn-RS" sz="4000" b="1" dirty="0">
                <a:latin typeface="+mn-lt"/>
              </a:rPr>
              <a:t>Intervju</a:t>
            </a:r>
            <a:endParaRPr lang="sr-Latn-CS" altLang="en-US" dirty="0">
              <a:latin typeface="+mn-lt"/>
            </a:endParaRPr>
          </a:p>
        </p:txBody>
      </p:sp>
      <p:sp>
        <p:nvSpPr>
          <p:cNvPr id="31748" name="Text Box 10">
            <a:extLst>
              <a:ext uri="{FF2B5EF4-FFF2-40B4-BE49-F238E27FC236}">
                <a16:creationId xmlns:a16="http://schemas.microsoft.com/office/drawing/2014/main" id="{24B49776-6D6F-4700-8079-5FCBFBC54CCF}"/>
              </a:ext>
            </a:extLst>
          </p:cNvPr>
          <p:cNvSpPr txBox="1">
            <a:spLocks noChangeArrowheads="1"/>
          </p:cNvSpPr>
          <p:nvPr/>
        </p:nvSpPr>
        <p:spPr bwMode="auto">
          <a:xfrm>
            <a:off x="102781" y="1225414"/>
            <a:ext cx="5914842"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lvl="1">
              <a:spcBef>
                <a:spcPct val="20000"/>
              </a:spcBef>
              <a:buClr>
                <a:srgbClr val="F79646"/>
              </a:buClr>
            </a:pPr>
            <a:r>
              <a:rPr lang="sr-Latn-RS" altLang="en-US" sz="2200" b="1" dirty="0">
                <a:latin typeface="+mn-lt"/>
              </a:rPr>
              <a:t>Priprema za intervju</a:t>
            </a:r>
            <a:endParaRPr lang="sr-Latn-RS" altLang="en-US" sz="1400" b="1" dirty="0">
              <a:latin typeface="+mn-lt"/>
            </a:endParaRPr>
          </a:p>
          <a:p>
            <a:pPr lvl="1">
              <a:spcBef>
                <a:spcPct val="20000"/>
              </a:spcBef>
              <a:buClr>
                <a:srgbClr val="F79646"/>
              </a:buClr>
              <a:buFont typeface="Arial" panose="020B0604020202020204" pitchFamily="34" charset="0"/>
              <a:buChar char="•"/>
            </a:pPr>
            <a:r>
              <a:rPr lang="sr-Latn-RS" altLang="en-US" sz="2000" dirty="0">
                <a:latin typeface="+mn-lt"/>
              </a:rPr>
              <a:t>Detaljno pripremljene sve stavke iz CV-ja</a:t>
            </a:r>
          </a:p>
          <a:p>
            <a:pPr lvl="1">
              <a:spcBef>
                <a:spcPct val="20000"/>
              </a:spcBef>
              <a:buClr>
                <a:srgbClr val="F79646"/>
              </a:buClr>
              <a:buFont typeface="Arial" panose="020B0604020202020204" pitchFamily="34" charset="0"/>
              <a:buChar char="•"/>
            </a:pPr>
            <a:r>
              <a:rPr lang="en-US" altLang="en-US" sz="2000" dirty="0" err="1">
                <a:latin typeface="+mn-lt"/>
              </a:rPr>
              <a:t>Unapred</a:t>
            </a:r>
            <a:r>
              <a:rPr lang="en-US" altLang="en-US" sz="2000" dirty="0">
                <a:latin typeface="+mn-lt"/>
              </a:rPr>
              <a:t> </a:t>
            </a:r>
            <a:r>
              <a:rPr lang="sr-Latn-RS" altLang="en-US" sz="2000" dirty="0">
                <a:latin typeface="+mn-lt"/>
              </a:rPr>
              <a:t>pripremljeni odgovori</a:t>
            </a:r>
            <a:endParaRPr lang="en-US" altLang="en-US" sz="2000" dirty="0">
              <a:latin typeface="+mn-lt"/>
            </a:endParaRPr>
          </a:p>
          <a:p>
            <a:pPr lvl="1">
              <a:spcBef>
                <a:spcPct val="20000"/>
              </a:spcBef>
              <a:buClr>
                <a:srgbClr val="F79646"/>
              </a:buClr>
              <a:buFont typeface="Arial" panose="020B0604020202020204" pitchFamily="34" charset="0"/>
              <a:buChar char="•"/>
            </a:pPr>
            <a:r>
              <a:rPr lang="sr-Latn-RS" sz="2000" dirty="0">
                <a:latin typeface="+mn-lt"/>
              </a:rPr>
              <a:t>Vežbanje odgovora (pred ogledalom...)</a:t>
            </a:r>
            <a:endParaRPr lang="en-US" altLang="en-US" sz="2000" dirty="0">
              <a:latin typeface="+mn-lt"/>
            </a:endParaRPr>
          </a:p>
          <a:p>
            <a:pPr lvl="1">
              <a:spcBef>
                <a:spcPct val="20000"/>
              </a:spcBef>
              <a:buClr>
                <a:srgbClr val="F79646"/>
              </a:buClr>
              <a:buFont typeface="Arial" panose="020B0604020202020204" pitchFamily="34" charset="0"/>
              <a:buChar char="•"/>
            </a:pPr>
            <a:r>
              <a:rPr lang="sr-Latn-RS" altLang="en-US" sz="2000" dirty="0">
                <a:latin typeface="+mn-lt"/>
              </a:rPr>
              <a:t>Poznavanje kompanije i industrije u kojoj posluje</a:t>
            </a:r>
          </a:p>
          <a:p>
            <a:pPr lvl="1">
              <a:spcBef>
                <a:spcPct val="20000"/>
              </a:spcBef>
              <a:buClr>
                <a:srgbClr val="F79646"/>
              </a:buClr>
              <a:buFont typeface="Arial" panose="020B0604020202020204" pitchFamily="34" charset="0"/>
              <a:buChar char="•"/>
            </a:pPr>
            <a:r>
              <a:rPr lang="sr-Latn-RS" altLang="en-US" sz="2000" dirty="0">
                <a:latin typeface="+mn-lt"/>
              </a:rPr>
              <a:t>Pitanja za HR i HM:</a:t>
            </a:r>
          </a:p>
          <a:p>
            <a:pPr marL="1257300" lvl="2" indent="-342900">
              <a:spcBef>
                <a:spcPct val="20000"/>
              </a:spcBef>
              <a:buClr>
                <a:srgbClr val="F79646"/>
              </a:buClr>
              <a:buFont typeface="Wingdings" panose="05000000000000000000" pitchFamily="2" charset="2"/>
              <a:buChar char="ü"/>
            </a:pPr>
            <a:r>
              <a:rPr lang="sr-Latn-RS" altLang="en-US" sz="2000" dirty="0">
                <a:latin typeface="+mn-lt"/>
              </a:rPr>
              <a:t>Očekivanja od zaposlenog</a:t>
            </a:r>
          </a:p>
          <a:p>
            <a:pPr marL="1257300" lvl="2" indent="-342900">
              <a:spcBef>
                <a:spcPct val="20000"/>
              </a:spcBef>
              <a:buClr>
                <a:srgbClr val="F79646"/>
              </a:buClr>
              <a:buFont typeface="Wingdings" panose="05000000000000000000" pitchFamily="2" charset="2"/>
              <a:buChar char="ü"/>
            </a:pPr>
            <a:r>
              <a:rPr lang="sr-Latn-RS" altLang="en-US" sz="2000" dirty="0">
                <a:latin typeface="+mn-lt"/>
              </a:rPr>
              <a:t>Uslovi rada</a:t>
            </a:r>
          </a:p>
          <a:p>
            <a:pPr marL="1257300" lvl="2" indent="-342900">
              <a:spcBef>
                <a:spcPct val="20000"/>
              </a:spcBef>
              <a:buClr>
                <a:srgbClr val="F79646"/>
              </a:buClr>
              <a:buFont typeface="Wingdings" panose="05000000000000000000" pitchFamily="2" charset="2"/>
              <a:buChar char="ü"/>
            </a:pPr>
            <a:r>
              <a:rPr lang="sr-Latn-RS" altLang="en-US" sz="2000" dirty="0">
                <a:latin typeface="+mn-lt"/>
              </a:rPr>
              <a:t>Mogućnost napredovanja</a:t>
            </a:r>
          </a:p>
          <a:p>
            <a:pPr marL="1257300" lvl="2" indent="-342900">
              <a:spcBef>
                <a:spcPct val="20000"/>
              </a:spcBef>
              <a:buClr>
                <a:srgbClr val="F79646"/>
              </a:buClr>
              <a:buFont typeface="Wingdings" panose="05000000000000000000" pitchFamily="2" charset="2"/>
              <a:buChar char="ü"/>
            </a:pPr>
            <a:r>
              <a:rPr lang="sr-Latn-RS" altLang="en-US" sz="2000" dirty="0">
                <a:latin typeface="+mn-lt"/>
              </a:rPr>
              <a:t>Biznis strategija kompanije</a:t>
            </a:r>
          </a:p>
        </p:txBody>
      </p:sp>
      <p:sp>
        <p:nvSpPr>
          <p:cNvPr id="5" name="Text Box 10">
            <a:extLst>
              <a:ext uri="{FF2B5EF4-FFF2-40B4-BE49-F238E27FC236}">
                <a16:creationId xmlns:a16="http://schemas.microsoft.com/office/drawing/2014/main" id="{EF821EFC-70A2-41BC-92F2-59E898B13C4B}"/>
              </a:ext>
            </a:extLst>
          </p:cNvPr>
          <p:cNvSpPr txBox="1">
            <a:spLocks noChangeArrowheads="1"/>
          </p:cNvSpPr>
          <p:nvPr/>
        </p:nvSpPr>
        <p:spPr bwMode="auto">
          <a:xfrm>
            <a:off x="5843451" y="1225414"/>
            <a:ext cx="6245768"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marL="742950" indent="-285750"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lvl="1">
              <a:spcBef>
                <a:spcPct val="20000"/>
              </a:spcBef>
              <a:buClr>
                <a:srgbClr val="F79646"/>
              </a:buClr>
            </a:pPr>
            <a:r>
              <a:rPr lang="sr-Latn-RS" altLang="en-US" sz="2200" b="1" dirty="0">
                <a:latin typeface="+mn-lt"/>
              </a:rPr>
              <a:t>Greške na intervjuu</a:t>
            </a:r>
            <a:endParaRPr lang="sr-Latn-RS" altLang="en-US" sz="1400" b="1" dirty="0">
              <a:latin typeface="+mn-lt"/>
            </a:endParaRPr>
          </a:p>
          <a:p>
            <a:pPr lvl="1">
              <a:spcBef>
                <a:spcPct val="20000"/>
              </a:spcBef>
              <a:buClr>
                <a:srgbClr val="F79646"/>
              </a:buClr>
              <a:buFont typeface="Arial" panose="020B0604020202020204" pitchFamily="34" charset="0"/>
              <a:buChar char="•"/>
            </a:pPr>
            <a:r>
              <a:rPr lang="sr-Latn-RS" altLang="en-US" sz="2000" dirty="0">
                <a:latin typeface="+mn-lt"/>
              </a:rPr>
              <a:t>Neprofesionalan nastup kandidata</a:t>
            </a:r>
          </a:p>
          <a:p>
            <a:pPr lvl="1">
              <a:spcBef>
                <a:spcPct val="20000"/>
              </a:spcBef>
              <a:buClr>
                <a:srgbClr val="F79646"/>
              </a:buClr>
              <a:buFont typeface="Arial" panose="020B0604020202020204" pitchFamily="34" charset="0"/>
              <a:buChar char="•"/>
            </a:pPr>
            <a:r>
              <a:rPr lang="pl-PL" altLang="en-US" sz="2000" dirty="0">
                <a:latin typeface="+mn-lt"/>
              </a:rPr>
              <a:t>Nezainteresovanost kandidata za posao i profesionalni razvoj</a:t>
            </a:r>
          </a:p>
          <a:p>
            <a:pPr lvl="1">
              <a:spcBef>
                <a:spcPct val="20000"/>
              </a:spcBef>
              <a:buClr>
                <a:srgbClr val="F79646"/>
              </a:buClr>
              <a:buFont typeface="Arial" panose="020B0604020202020204" pitchFamily="34" charset="0"/>
              <a:buChar char="•"/>
            </a:pPr>
            <a:r>
              <a:rPr lang="pl-PL" altLang="en-US" sz="2000" dirty="0">
                <a:latin typeface="+mn-lt"/>
              </a:rPr>
              <a:t>Osobine i ponašenje koje nije primereno za intervju</a:t>
            </a:r>
          </a:p>
          <a:p>
            <a:pPr lvl="1">
              <a:spcBef>
                <a:spcPct val="20000"/>
              </a:spcBef>
              <a:buClr>
                <a:srgbClr val="F79646"/>
              </a:buClr>
              <a:buFont typeface="Arial" panose="020B0604020202020204" pitchFamily="34" charset="0"/>
              <a:buChar char="•"/>
            </a:pPr>
            <a:r>
              <a:rPr lang="sr-Latn-RS" altLang="en-US" sz="2000" dirty="0">
                <a:latin typeface="+mn-lt"/>
              </a:rPr>
              <a:t>Loša neverbalna komunikacija</a:t>
            </a:r>
          </a:p>
        </p:txBody>
      </p:sp>
      <p:sp>
        <p:nvSpPr>
          <p:cNvPr id="2" name="TextBox 1">
            <a:extLst>
              <a:ext uri="{FF2B5EF4-FFF2-40B4-BE49-F238E27FC236}">
                <a16:creationId xmlns:a16="http://schemas.microsoft.com/office/drawing/2014/main" id="{96D89F05-88D1-41A9-9283-4AB2D987CFE0}"/>
              </a:ext>
            </a:extLst>
          </p:cNvPr>
          <p:cNvSpPr txBox="1"/>
          <p:nvPr/>
        </p:nvSpPr>
        <p:spPr>
          <a:xfrm>
            <a:off x="3148097" y="5826674"/>
            <a:ext cx="5390707" cy="461665"/>
          </a:xfrm>
          <a:prstGeom prst="rect">
            <a:avLst/>
          </a:prstGeom>
          <a:noFill/>
        </p:spPr>
        <p:txBody>
          <a:bodyPr wrap="square" rtlCol="0">
            <a:spAutoFit/>
          </a:bodyPr>
          <a:lstStyle/>
          <a:p>
            <a:pPr algn="ctr"/>
            <a:r>
              <a:rPr lang="sr-Latn-RS" sz="2400" b="1" dirty="0">
                <a:solidFill>
                  <a:srgbClr val="7030A0"/>
                </a:solidFill>
              </a:rPr>
              <a:t>Svaki intervju je novo iskustvo!</a:t>
            </a:r>
            <a:endParaRPr lang="en-US" sz="2400" b="1" dirty="0">
              <a:solidFill>
                <a:srgbClr val="7030A0"/>
              </a:solidFill>
            </a:endParaRPr>
          </a:p>
        </p:txBody>
      </p:sp>
      <p:pic>
        <p:nvPicPr>
          <p:cNvPr id="4" name="Picture 3">
            <a:extLst>
              <a:ext uri="{FF2B5EF4-FFF2-40B4-BE49-F238E27FC236}">
                <a16:creationId xmlns:a16="http://schemas.microsoft.com/office/drawing/2014/main" id="{3A4576BA-7E2C-4BC2-B17C-A9FE4D483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0002" y="3840680"/>
            <a:ext cx="2894769" cy="28947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131424" y="40640"/>
            <a:ext cx="8229600" cy="944563"/>
          </a:xfrm>
        </p:spPr>
        <p:txBody>
          <a:bodyPr>
            <a:normAutofit/>
          </a:bodyPr>
          <a:lstStyle/>
          <a:p>
            <a:pPr algn="ctr"/>
            <a:r>
              <a:rPr lang="sr-Latn-CS" sz="4000" b="1" dirty="0">
                <a:latin typeface="+mn-lt"/>
              </a:rPr>
              <a:t>Šta ispitujemo na intervjuu?</a:t>
            </a:r>
            <a:endParaRPr lang="en-US" sz="4000" b="1" dirty="0">
              <a:latin typeface="+mn-lt"/>
            </a:endParaRPr>
          </a:p>
        </p:txBody>
      </p:sp>
      <p:sp>
        <p:nvSpPr>
          <p:cNvPr id="27651" name="Rectangle 3"/>
          <p:cNvSpPr>
            <a:spLocks noGrp="1" noChangeArrowheads="1"/>
          </p:cNvSpPr>
          <p:nvPr>
            <p:ph idx="1"/>
          </p:nvPr>
        </p:nvSpPr>
        <p:spPr>
          <a:xfrm>
            <a:off x="1167312" y="1711960"/>
            <a:ext cx="10157823" cy="5105400"/>
          </a:xfrm>
        </p:spPr>
        <p:txBody>
          <a:bodyPr>
            <a:normAutofit/>
          </a:bodyPr>
          <a:lstStyle/>
          <a:p>
            <a:pPr>
              <a:lnSpc>
                <a:spcPct val="100000"/>
              </a:lnSpc>
            </a:pPr>
            <a:r>
              <a:rPr lang="sr-Latn-CS" dirty="0"/>
              <a:t>Prošlost, obrazovanje, treninzi i iskustvo </a:t>
            </a:r>
          </a:p>
          <a:p>
            <a:pPr>
              <a:lnSpc>
                <a:spcPct val="100000"/>
              </a:lnSpc>
            </a:pPr>
            <a:r>
              <a:rPr lang="sr-Latn-CS" dirty="0"/>
              <a:t>Trenutno i aktuelno stanje</a:t>
            </a:r>
          </a:p>
          <a:p>
            <a:pPr>
              <a:lnSpc>
                <a:spcPct val="100000"/>
              </a:lnSpc>
            </a:pPr>
            <a:r>
              <a:rPr lang="sr-Latn-CS" dirty="0"/>
              <a:t>Aspiracija, trenutne percepcije i stavove</a:t>
            </a:r>
          </a:p>
          <a:p>
            <a:pPr>
              <a:lnSpc>
                <a:spcPct val="100000"/>
              </a:lnSpc>
            </a:pPr>
            <a:r>
              <a:rPr lang="sr-Latn-CS" dirty="0"/>
              <a:t>Očekivanja od sebe i novog radnog mesta</a:t>
            </a:r>
          </a:p>
          <a:p>
            <a:pPr>
              <a:lnSpc>
                <a:spcPct val="100000"/>
              </a:lnSpc>
            </a:pPr>
            <a:r>
              <a:rPr lang="sr-Latn-CS" dirty="0"/>
              <a:t>Motivisanost za učenjem i razvojem</a:t>
            </a:r>
          </a:p>
          <a:p>
            <a:pPr>
              <a:lnSpc>
                <a:spcPct val="100000"/>
              </a:lnSpc>
            </a:pPr>
            <a:r>
              <a:rPr lang="sr-Latn-CS" dirty="0"/>
              <a:t>Kompetencije (osnovne, menadžerske, funkcionalne, tehničke...)</a:t>
            </a:r>
          </a:p>
          <a:p>
            <a:pPr>
              <a:lnSpc>
                <a:spcPct val="90000"/>
              </a:lnSpc>
            </a:pPr>
            <a:endParaRPr lang="sr-Latn-CS" dirty="0"/>
          </a:p>
          <a:p>
            <a:pPr>
              <a:lnSpc>
                <a:spcPct val="90000"/>
              </a:lnSpc>
            </a:pPr>
            <a:endParaRPr lang="sr-Latn-CS" dirty="0"/>
          </a:p>
          <a:p>
            <a:pPr>
              <a:lnSpc>
                <a:spcPct val="90000"/>
              </a:lnSpc>
            </a:pPr>
            <a:endParaRPr lang="sr-Latn-CS" dirty="0"/>
          </a:p>
          <a:p>
            <a:pPr>
              <a:lnSpc>
                <a:spcPct val="90000"/>
              </a:lnSpc>
            </a:pPr>
            <a:endParaRPr lang="sr-Latn-CS" dirty="0"/>
          </a:p>
          <a:p>
            <a:pPr>
              <a:lnSpc>
                <a:spcPct val="90000"/>
              </a:lnSpc>
            </a:pPr>
            <a:endParaRPr lang="sr-Latn-CS" dirty="0"/>
          </a:p>
          <a:p>
            <a:pPr>
              <a:lnSpc>
                <a:spcPct val="90000"/>
              </a:lnSpc>
            </a:pPr>
            <a:endParaRPr lang="sr-Latn-CS" dirty="0"/>
          </a:p>
          <a:p>
            <a:pPr>
              <a:lnSpc>
                <a:spcPct val="90000"/>
              </a:lnSpc>
            </a:pPr>
            <a:endParaRPr lang="sr-Latn-CS" dirty="0"/>
          </a:p>
          <a:p>
            <a:pPr>
              <a:lnSpc>
                <a:spcPct val="90000"/>
              </a:lnSpc>
            </a:pPr>
            <a:endParaRPr lang="en-US" dirty="0"/>
          </a:p>
        </p:txBody>
      </p:sp>
      <p:sp>
        <p:nvSpPr>
          <p:cNvPr id="2" name="TextBox 1">
            <a:extLst>
              <a:ext uri="{FF2B5EF4-FFF2-40B4-BE49-F238E27FC236}">
                <a16:creationId xmlns:a16="http://schemas.microsoft.com/office/drawing/2014/main" id="{F1CEA504-E19D-4199-B9B7-67E56052E678}"/>
              </a:ext>
            </a:extLst>
          </p:cNvPr>
          <p:cNvSpPr txBox="1"/>
          <p:nvPr/>
        </p:nvSpPr>
        <p:spPr>
          <a:xfrm rot="2104727">
            <a:off x="7588982" y="2336801"/>
            <a:ext cx="4197532" cy="830997"/>
          </a:xfrm>
          <a:prstGeom prst="rect">
            <a:avLst/>
          </a:prstGeom>
          <a:noFill/>
        </p:spPr>
        <p:txBody>
          <a:bodyPr wrap="square" rtlCol="0">
            <a:spAutoFit/>
          </a:bodyPr>
          <a:lstStyle/>
          <a:p>
            <a:pPr algn="ctr"/>
            <a:r>
              <a:rPr lang="sr-Latn-RS" sz="2400" b="1" dirty="0">
                <a:solidFill>
                  <a:srgbClr val="7030A0"/>
                </a:solidFill>
              </a:rPr>
              <a:t>Opušten kandidat je najbolji kandidat!</a:t>
            </a:r>
            <a:endParaRPr lang="en-US" sz="2400" b="1" dirty="0">
              <a:solidFill>
                <a:srgbClr val="7030A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131424" y="40640"/>
            <a:ext cx="8229600" cy="944563"/>
          </a:xfrm>
        </p:spPr>
        <p:txBody>
          <a:bodyPr>
            <a:normAutofit/>
          </a:bodyPr>
          <a:lstStyle/>
          <a:p>
            <a:pPr algn="ctr"/>
            <a:r>
              <a:rPr lang="sr-Latn-CS" sz="4000" b="1" dirty="0">
                <a:latin typeface="+mn-lt"/>
              </a:rPr>
              <a:t>I šta još ispitujemo?</a:t>
            </a:r>
            <a:endParaRPr lang="en-US" sz="4000" b="1" dirty="0">
              <a:latin typeface="+mn-lt"/>
            </a:endParaRPr>
          </a:p>
        </p:txBody>
      </p:sp>
      <p:sp>
        <p:nvSpPr>
          <p:cNvPr id="27651" name="Rectangle 3"/>
          <p:cNvSpPr>
            <a:spLocks noGrp="1" noChangeArrowheads="1"/>
          </p:cNvSpPr>
          <p:nvPr>
            <p:ph idx="1"/>
          </p:nvPr>
        </p:nvSpPr>
        <p:spPr>
          <a:xfrm>
            <a:off x="835296" y="1123406"/>
            <a:ext cx="10157823" cy="5105400"/>
          </a:xfrm>
        </p:spPr>
        <p:txBody>
          <a:bodyPr>
            <a:normAutofit/>
          </a:bodyPr>
          <a:lstStyle/>
          <a:p>
            <a:pPr>
              <a:lnSpc>
                <a:spcPct val="90000"/>
              </a:lnSpc>
            </a:pPr>
            <a:endParaRPr lang="sr-Latn-CS" dirty="0"/>
          </a:p>
          <a:p>
            <a:pPr>
              <a:lnSpc>
                <a:spcPct val="90000"/>
              </a:lnSpc>
            </a:pPr>
            <a:endParaRPr lang="sr-Latn-CS" dirty="0"/>
          </a:p>
          <a:p>
            <a:pPr>
              <a:lnSpc>
                <a:spcPct val="90000"/>
              </a:lnSpc>
            </a:pPr>
            <a:endParaRPr lang="sr-Latn-CS" dirty="0"/>
          </a:p>
          <a:p>
            <a:pPr>
              <a:lnSpc>
                <a:spcPct val="90000"/>
              </a:lnSpc>
            </a:pPr>
            <a:endParaRPr lang="sr-Latn-CS" dirty="0"/>
          </a:p>
          <a:p>
            <a:pPr>
              <a:lnSpc>
                <a:spcPct val="90000"/>
              </a:lnSpc>
            </a:pPr>
            <a:endParaRPr lang="sr-Latn-CS" dirty="0"/>
          </a:p>
          <a:p>
            <a:pPr>
              <a:lnSpc>
                <a:spcPct val="90000"/>
              </a:lnSpc>
            </a:pPr>
            <a:endParaRPr lang="sr-Latn-CS" dirty="0"/>
          </a:p>
          <a:p>
            <a:pPr>
              <a:lnSpc>
                <a:spcPct val="90000"/>
              </a:lnSpc>
            </a:pPr>
            <a:endParaRPr lang="sr-Latn-CS" dirty="0"/>
          </a:p>
          <a:p>
            <a:pPr>
              <a:lnSpc>
                <a:spcPct val="90000"/>
              </a:lnSpc>
            </a:pPr>
            <a:endParaRPr lang="en-US" dirty="0"/>
          </a:p>
        </p:txBody>
      </p:sp>
      <p:sp>
        <p:nvSpPr>
          <p:cNvPr id="4" name="Rectangle 3">
            <a:extLst>
              <a:ext uri="{FF2B5EF4-FFF2-40B4-BE49-F238E27FC236}">
                <a16:creationId xmlns:a16="http://schemas.microsoft.com/office/drawing/2014/main" id="{D7B6B42B-C76A-4BE6-B2A4-EEEC4ED9B815}"/>
              </a:ext>
            </a:extLst>
          </p:cNvPr>
          <p:cNvSpPr txBox="1">
            <a:spLocks noChangeArrowheads="1"/>
          </p:cNvSpPr>
          <p:nvPr/>
        </p:nvSpPr>
        <p:spPr>
          <a:xfrm>
            <a:off x="1008016" y="1275806"/>
            <a:ext cx="10157823" cy="5105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err="1"/>
              <a:t>Adaptibilnost</a:t>
            </a:r>
            <a:r>
              <a:rPr lang="sr-Latn-RS" dirty="0"/>
              <a:t> (prilagodljivost)</a:t>
            </a:r>
            <a:endParaRPr lang="sr-Latn-CS" dirty="0"/>
          </a:p>
          <a:p>
            <a:pPr>
              <a:lnSpc>
                <a:spcPct val="100000"/>
              </a:lnSpc>
            </a:pPr>
            <a:r>
              <a:rPr lang="en-US" dirty="0" err="1"/>
              <a:t>Kulturolo</a:t>
            </a:r>
            <a:r>
              <a:rPr lang="sr-Latn-RS" dirty="0"/>
              <a:t>ški fit (npr. stavovi, vrednosti, verovanja)</a:t>
            </a:r>
            <a:endParaRPr lang="sr-Latn-CS" dirty="0"/>
          </a:p>
          <a:p>
            <a:pPr>
              <a:lnSpc>
                <a:spcPct val="100000"/>
              </a:lnSpc>
            </a:pPr>
            <a:r>
              <a:rPr lang="sr-Latn-CS" dirty="0"/>
              <a:t>Saradnja</a:t>
            </a:r>
          </a:p>
          <a:p>
            <a:pPr>
              <a:lnSpc>
                <a:spcPct val="100000"/>
              </a:lnSpc>
            </a:pPr>
            <a:r>
              <a:rPr lang="sr-Latn-CS" dirty="0"/>
              <a:t>Liderstvo i vođenje timova</a:t>
            </a:r>
          </a:p>
          <a:p>
            <a:pPr>
              <a:lnSpc>
                <a:spcPct val="100000"/>
              </a:lnSpc>
            </a:pPr>
            <a:r>
              <a:rPr lang="sr-Latn-CS" dirty="0"/>
              <a:t>Mindset i način razmišljanja</a:t>
            </a:r>
          </a:p>
          <a:p>
            <a:pPr>
              <a:lnSpc>
                <a:spcPct val="100000"/>
              </a:lnSpc>
            </a:pPr>
            <a:r>
              <a:rPr lang="sr-Latn-CS" dirty="0"/>
              <a:t>Time management</a:t>
            </a:r>
          </a:p>
          <a:p>
            <a:r>
              <a:rPr lang="sr-Latn-CS" dirty="0"/>
              <a:t>Komunikacija sa ljudima u timu i van tima</a:t>
            </a:r>
          </a:p>
          <a:p>
            <a:r>
              <a:rPr lang="sr-Latn-CS" dirty="0"/>
              <a:t>Rešavanje problema</a:t>
            </a:r>
          </a:p>
          <a:p>
            <a:endParaRPr lang="sr-Latn-CS" dirty="0"/>
          </a:p>
          <a:p>
            <a:endParaRPr lang="sr-Latn-CS" dirty="0"/>
          </a:p>
          <a:p>
            <a:endParaRPr lang="sr-Latn-CS" dirty="0"/>
          </a:p>
          <a:p>
            <a:endParaRPr lang="sr-Latn-CS" dirty="0"/>
          </a:p>
          <a:p>
            <a:endParaRPr lang="en-US" dirty="0"/>
          </a:p>
        </p:txBody>
      </p:sp>
      <p:pic>
        <p:nvPicPr>
          <p:cNvPr id="1026" name="Picture 2" descr="Image result for pitanja">
            <a:extLst>
              <a:ext uri="{FF2B5EF4-FFF2-40B4-BE49-F238E27FC236}">
                <a16:creationId xmlns:a16="http://schemas.microsoft.com/office/drawing/2014/main" id="{9A3CE6AB-82E1-4F08-BC45-6172FB394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233" y="2708390"/>
            <a:ext cx="2681287" cy="3024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436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81200" y="0"/>
            <a:ext cx="8229600" cy="1143000"/>
          </a:xfrm>
        </p:spPr>
        <p:txBody>
          <a:bodyPr>
            <a:normAutofit/>
          </a:bodyPr>
          <a:lstStyle/>
          <a:p>
            <a:pPr algn="ctr"/>
            <a:r>
              <a:rPr lang="sr-Latn-CS" sz="4000" b="1" dirty="0">
                <a:latin typeface="+mn-lt"/>
              </a:rPr>
              <a:t>Tipovi pitanja</a:t>
            </a:r>
            <a:endParaRPr lang="en-US" sz="4000" b="1" dirty="0">
              <a:latin typeface="+mn-lt"/>
            </a:endParaRPr>
          </a:p>
        </p:txBody>
      </p:sp>
      <p:sp>
        <p:nvSpPr>
          <p:cNvPr id="34819" name="Rectangle 3"/>
          <p:cNvSpPr>
            <a:spLocks noGrp="1" noChangeArrowheads="1"/>
          </p:cNvSpPr>
          <p:nvPr>
            <p:ph idx="1"/>
          </p:nvPr>
        </p:nvSpPr>
        <p:spPr>
          <a:xfrm>
            <a:off x="522514" y="1013097"/>
            <a:ext cx="11146971" cy="5428343"/>
          </a:xfrm>
        </p:spPr>
        <p:txBody>
          <a:bodyPr>
            <a:normAutofit fontScale="70000" lnSpcReduction="20000"/>
          </a:bodyPr>
          <a:lstStyle/>
          <a:p>
            <a:pPr marL="0" indent="0">
              <a:buNone/>
            </a:pPr>
            <a:r>
              <a:rPr lang="sr-Latn-CS" sz="3200" b="1" i="1" dirty="0"/>
              <a:t>Osnovna pitanja</a:t>
            </a:r>
          </a:p>
          <a:p>
            <a:r>
              <a:rPr lang="pt-BR" sz="3200" i="1" dirty="0"/>
              <a:t>Recite nam nešto o sebi.</a:t>
            </a:r>
            <a:endParaRPr lang="sr-Latn-RS" sz="3200" i="1" dirty="0"/>
          </a:p>
          <a:p>
            <a:r>
              <a:rPr lang="en-US" sz="3200" i="1" dirty="0" err="1"/>
              <a:t>Koje</a:t>
            </a:r>
            <a:r>
              <a:rPr lang="en-US" sz="3200" i="1" dirty="0"/>
              <a:t> </a:t>
            </a:r>
            <a:r>
              <a:rPr lang="en-US" sz="3200" i="1" dirty="0" err="1"/>
              <a:t>su</a:t>
            </a:r>
            <a:r>
              <a:rPr lang="en-US" sz="3200" i="1" dirty="0"/>
              <a:t> </a:t>
            </a:r>
            <a:r>
              <a:rPr lang="en-US" sz="3200" i="1" dirty="0" err="1"/>
              <a:t>Vaše</a:t>
            </a:r>
            <a:r>
              <a:rPr lang="en-US" sz="3200" i="1" dirty="0"/>
              <a:t> mane?</a:t>
            </a:r>
            <a:endParaRPr lang="sr-Latn-RS" sz="3200" i="1" dirty="0"/>
          </a:p>
          <a:p>
            <a:r>
              <a:rPr lang="en-US" sz="3200" i="1" dirty="0" err="1"/>
              <a:t>Zašto</a:t>
            </a:r>
            <a:r>
              <a:rPr lang="en-US" sz="3200" i="1" dirty="0"/>
              <a:t> </a:t>
            </a:r>
            <a:r>
              <a:rPr lang="en-US" sz="3200" i="1" dirty="0" err="1"/>
              <a:t>ste</a:t>
            </a:r>
            <a:r>
              <a:rPr lang="en-US" sz="3200" i="1" dirty="0"/>
              <a:t> </a:t>
            </a:r>
            <a:r>
              <a:rPr lang="en-US" sz="3200" i="1" dirty="0" err="1"/>
              <a:t>napustili</a:t>
            </a:r>
            <a:r>
              <a:rPr lang="en-US" sz="3200" i="1" dirty="0"/>
              <a:t> </a:t>
            </a:r>
            <a:r>
              <a:rPr lang="en-US" sz="3200" i="1" dirty="0" err="1"/>
              <a:t>prethodni</a:t>
            </a:r>
            <a:r>
              <a:rPr lang="en-US" sz="3200" i="1" dirty="0"/>
              <a:t> </a:t>
            </a:r>
            <a:r>
              <a:rPr lang="en-US" sz="3200" i="1" dirty="0" err="1"/>
              <a:t>posao</a:t>
            </a:r>
            <a:r>
              <a:rPr lang="en-US" sz="3200" i="1" dirty="0"/>
              <a:t>?</a:t>
            </a:r>
            <a:endParaRPr lang="sr-Latn-CS" sz="3200" b="1" i="1" dirty="0"/>
          </a:p>
          <a:p>
            <a:pPr marL="0" indent="0">
              <a:buNone/>
            </a:pPr>
            <a:endParaRPr lang="en-US" sz="3200" b="1" i="1" dirty="0"/>
          </a:p>
          <a:p>
            <a:pPr marL="0" indent="0">
              <a:buNone/>
            </a:pPr>
            <a:r>
              <a:rPr lang="sr-Latn-CS" sz="3200" b="1" i="1" dirty="0"/>
              <a:t>Situaciona pitanja </a:t>
            </a:r>
          </a:p>
          <a:p>
            <a:r>
              <a:rPr lang="sr-Latn-CS" sz="3200" i="1" dirty="0"/>
              <a:t>Na kom projektu ste poslednje radili i kakve ste rezultate postigli?</a:t>
            </a:r>
          </a:p>
          <a:p>
            <a:r>
              <a:rPr lang="en-US" sz="3200" i="1" dirty="0" err="1"/>
              <a:t>Koja</a:t>
            </a:r>
            <a:r>
              <a:rPr lang="en-US" sz="3200" i="1" dirty="0"/>
              <a:t> je </a:t>
            </a:r>
            <a:r>
              <a:rPr lang="en-US" sz="3200" i="1" dirty="0" err="1"/>
              <a:t>Vaša</a:t>
            </a:r>
            <a:r>
              <a:rPr lang="en-US" sz="3200" i="1" dirty="0"/>
              <a:t> </a:t>
            </a:r>
            <a:r>
              <a:rPr lang="en-US" sz="3200" i="1" dirty="0" err="1"/>
              <a:t>najveća</a:t>
            </a:r>
            <a:r>
              <a:rPr lang="en-US" sz="3200" i="1" dirty="0"/>
              <a:t> </a:t>
            </a:r>
            <a:r>
              <a:rPr lang="en-US" sz="3200" i="1" dirty="0" err="1"/>
              <a:t>poslovana</a:t>
            </a:r>
            <a:r>
              <a:rPr lang="en-US" sz="3200" i="1" dirty="0"/>
              <a:t> </a:t>
            </a:r>
            <a:r>
              <a:rPr lang="en-US" sz="3200" i="1" dirty="0" err="1"/>
              <a:t>greška</a:t>
            </a:r>
            <a:r>
              <a:rPr lang="en-US" sz="3200" i="1" dirty="0"/>
              <a:t> </a:t>
            </a:r>
            <a:r>
              <a:rPr lang="en-US" sz="3200" i="1" dirty="0" err="1"/>
              <a:t>i</a:t>
            </a:r>
            <a:r>
              <a:rPr lang="en-US" sz="3200" i="1" dirty="0"/>
              <a:t> </a:t>
            </a:r>
            <a:r>
              <a:rPr lang="en-US" sz="3200" i="1" dirty="0" err="1"/>
              <a:t>šta</a:t>
            </a:r>
            <a:r>
              <a:rPr lang="en-US" sz="3200" i="1" dirty="0"/>
              <a:t> </a:t>
            </a:r>
            <a:r>
              <a:rPr lang="en-US" sz="3200" i="1" dirty="0" err="1"/>
              <a:t>ste</a:t>
            </a:r>
            <a:r>
              <a:rPr lang="en-US" sz="3200" i="1" dirty="0"/>
              <a:t> </a:t>
            </a:r>
            <a:r>
              <a:rPr lang="en-US" sz="3200" i="1" dirty="0" err="1"/>
              <a:t>iz</a:t>
            </a:r>
            <a:r>
              <a:rPr lang="en-US" sz="3200" i="1" dirty="0"/>
              <a:t> </a:t>
            </a:r>
            <a:r>
              <a:rPr lang="en-US" sz="3200" i="1" dirty="0" err="1"/>
              <a:t>nje</a:t>
            </a:r>
            <a:r>
              <a:rPr lang="en-US" sz="3200" i="1" dirty="0"/>
              <a:t> </a:t>
            </a:r>
            <a:r>
              <a:rPr lang="en-US" sz="3200" i="1" dirty="0" err="1"/>
              <a:t>naučili</a:t>
            </a:r>
            <a:r>
              <a:rPr lang="en-US" sz="3200" i="1" dirty="0"/>
              <a:t>?</a:t>
            </a:r>
            <a:endParaRPr lang="sr-Latn-RS" sz="3200" i="1" dirty="0"/>
          </a:p>
          <a:p>
            <a:r>
              <a:rPr lang="en-US" sz="3200" i="1" dirty="0" err="1"/>
              <a:t>Koja</a:t>
            </a:r>
            <a:r>
              <a:rPr lang="en-US" sz="3200" i="1" dirty="0"/>
              <a:t> je </a:t>
            </a:r>
            <a:r>
              <a:rPr lang="en-US" sz="3200" i="1" dirty="0" err="1"/>
              <a:t>najvažnija</a:t>
            </a:r>
            <a:r>
              <a:rPr lang="en-US" sz="3200" i="1" dirty="0"/>
              <a:t> </a:t>
            </a:r>
            <a:r>
              <a:rPr lang="en-US" sz="3200" i="1" dirty="0" err="1"/>
              <a:t>odluka</a:t>
            </a:r>
            <a:r>
              <a:rPr lang="en-US" sz="3200" i="1" dirty="0"/>
              <a:t> </a:t>
            </a:r>
            <a:r>
              <a:rPr lang="en-US" sz="3200" i="1" dirty="0" err="1"/>
              <a:t>koju</a:t>
            </a:r>
            <a:r>
              <a:rPr lang="en-US" sz="3200" i="1" dirty="0"/>
              <a:t> </a:t>
            </a:r>
            <a:r>
              <a:rPr lang="en-US" sz="3200" i="1" dirty="0" err="1"/>
              <a:t>ste</a:t>
            </a:r>
            <a:r>
              <a:rPr lang="en-US" sz="3200" i="1" dirty="0"/>
              <a:t> </a:t>
            </a:r>
            <a:r>
              <a:rPr lang="en-US" sz="3200" i="1" dirty="0" err="1"/>
              <a:t>doneli</a:t>
            </a:r>
            <a:r>
              <a:rPr lang="en-US" sz="3200" i="1" dirty="0"/>
              <a:t> u </a:t>
            </a:r>
            <a:r>
              <a:rPr lang="en-US" sz="3200" i="1" dirty="0" err="1"/>
              <a:t>prethodne</a:t>
            </a:r>
            <a:r>
              <a:rPr lang="en-US" sz="3200" i="1" dirty="0"/>
              <a:t> </a:t>
            </a:r>
            <a:r>
              <a:rPr lang="en-US" sz="3200" i="1" dirty="0" err="1"/>
              <a:t>dve</a:t>
            </a:r>
            <a:r>
              <a:rPr lang="en-US" sz="3200" i="1" dirty="0"/>
              <a:t> </a:t>
            </a:r>
            <a:r>
              <a:rPr lang="en-US" sz="3200" i="1" dirty="0" err="1"/>
              <a:t>godine</a:t>
            </a:r>
            <a:r>
              <a:rPr lang="en-US" sz="3200" i="1" dirty="0"/>
              <a:t> </a:t>
            </a:r>
            <a:r>
              <a:rPr lang="en-US" sz="3200" i="1" dirty="0" err="1"/>
              <a:t>i</a:t>
            </a:r>
            <a:r>
              <a:rPr lang="en-US" sz="3200" i="1" dirty="0"/>
              <a:t> </a:t>
            </a:r>
            <a:r>
              <a:rPr lang="en-US" sz="3200" i="1" dirty="0" err="1"/>
              <a:t>kako</a:t>
            </a:r>
            <a:r>
              <a:rPr lang="en-US" sz="3200" i="1" dirty="0"/>
              <a:t> </a:t>
            </a:r>
            <a:r>
              <a:rPr lang="en-US" sz="3200" i="1" dirty="0" err="1"/>
              <a:t>ste</a:t>
            </a:r>
            <a:r>
              <a:rPr lang="en-US" sz="3200" i="1" dirty="0"/>
              <a:t> je </a:t>
            </a:r>
            <a:r>
              <a:rPr lang="en-US" sz="3200" i="1" dirty="0" err="1"/>
              <a:t>doneli</a:t>
            </a:r>
            <a:r>
              <a:rPr lang="en-US" sz="3200" i="1" dirty="0"/>
              <a:t>? </a:t>
            </a:r>
            <a:endParaRPr lang="sr-Latn-CS" sz="3200" i="1" dirty="0"/>
          </a:p>
          <a:p>
            <a:pPr marL="0" indent="0">
              <a:buNone/>
            </a:pPr>
            <a:endParaRPr lang="en-US" sz="3200" b="1" i="1" dirty="0"/>
          </a:p>
          <a:p>
            <a:pPr marL="0" indent="0">
              <a:buNone/>
            </a:pPr>
            <a:r>
              <a:rPr lang="sr-Latn-CS" sz="3200" b="1" i="1" dirty="0"/>
              <a:t>Bihejvioralna pitanja</a:t>
            </a:r>
          </a:p>
          <a:p>
            <a:r>
              <a:rPr lang="en-US" sz="3200" i="1" dirty="0"/>
              <a:t>Recite mi </a:t>
            </a:r>
            <a:r>
              <a:rPr lang="en-US" sz="3200" i="1" dirty="0" err="1"/>
              <a:t>kako</a:t>
            </a:r>
            <a:r>
              <a:rPr lang="en-US" sz="3200" i="1" dirty="0"/>
              <a:t> </a:t>
            </a:r>
            <a:r>
              <a:rPr lang="en-US" sz="3200" i="1" dirty="0" err="1"/>
              <a:t>ste</a:t>
            </a:r>
            <a:r>
              <a:rPr lang="en-US" sz="3200" i="1" dirty="0"/>
              <a:t> se </a:t>
            </a:r>
            <a:r>
              <a:rPr lang="en-US" sz="3200" i="1" dirty="0" err="1"/>
              <a:t>nosili</a:t>
            </a:r>
            <a:r>
              <a:rPr lang="en-US" sz="3200" i="1" dirty="0"/>
              <a:t> s „</a:t>
            </a:r>
            <a:r>
              <a:rPr lang="en-US" sz="3200" i="1" dirty="0" err="1"/>
              <a:t>teškim</a:t>
            </a:r>
            <a:r>
              <a:rPr lang="en-US" sz="3200" i="1" dirty="0"/>
              <a:t>“ </a:t>
            </a:r>
            <a:r>
              <a:rPr lang="en-US" sz="3200" i="1" dirty="0" err="1"/>
              <a:t>kolegom</a:t>
            </a:r>
            <a:r>
              <a:rPr lang="en-US" sz="3200" i="1" dirty="0"/>
              <a:t>. </a:t>
            </a:r>
            <a:r>
              <a:rPr lang="en-US" sz="3200" i="1" dirty="0" err="1"/>
              <a:t>Kako</a:t>
            </a:r>
            <a:r>
              <a:rPr lang="en-US" sz="3200" i="1" dirty="0"/>
              <a:t> </a:t>
            </a:r>
            <a:r>
              <a:rPr lang="en-US" sz="3200" i="1" dirty="0" err="1"/>
              <a:t>ste</a:t>
            </a:r>
            <a:r>
              <a:rPr lang="en-US" sz="3200" i="1" dirty="0"/>
              <a:t> s </a:t>
            </a:r>
            <a:r>
              <a:rPr lang="en-US" sz="3200" i="1" dirty="0" err="1"/>
              <a:t>njim</a:t>
            </a:r>
            <a:r>
              <a:rPr lang="en-US" sz="3200" i="1" dirty="0"/>
              <a:t> </a:t>
            </a:r>
            <a:r>
              <a:rPr lang="en-US" sz="3200" i="1" dirty="0" err="1"/>
              <a:t>efektivno</a:t>
            </a:r>
            <a:r>
              <a:rPr lang="en-US" sz="3200" i="1" dirty="0"/>
              <a:t> </a:t>
            </a:r>
            <a:r>
              <a:rPr lang="en-US" sz="3200" i="1" dirty="0" err="1"/>
              <a:t>komunicirali</a:t>
            </a:r>
            <a:r>
              <a:rPr lang="en-US" sz="3200" i="1" dirty="0"/>
              <a:t>?</a:t>
            </a:r>
            <a:endParaRPr lang="sr-Latn-RS" sz="3200" i="1" dirty="0"/>
          </a:p>
          <a:p>
            <a:r>
              <a:rPr lang="en-US" sz="3200" i="1" dirty="0" err="1"/>
              <a:t>Kako</a:t>
            </a:r>
            <a:r>
              <a:rPr lang="en-US" sz="3200" i="1" dirty="0"/>
              <a:t> </a:t>
            </a:r>
            <a:r>
              <a:rPr lang="en-US" sz="3200" i="1" dirty="0" err="1"/>
              <a:t>biste</a:t>
            </a:r>
            <a:r>
              <a:rPr lang="en-US" sz="3200" i="1" dirty="0"/>
              <a:t> </a:t>
            </a:r>
            <a:r>
              <a:rPr lang="en-US" sz="3200" i="1" dirty="0" err="1"/>
              <a:t>objasnili</a:t>
            </a:r>
            <a:r>
              <a:rPr lang="en-US" sz="3200" i="1" dirty="0"/>
              <a:t> </a:t>
            </a:r>
            <a:r>
              <a:rPr lang="en-US" sz="3200" i="1" dirty="0" err="1"/>
              <a:t>ovaj</a:t>
            </a:r>
            <a:r>
              <a:rPr lang="en-US" sz="3200" i="1" dirty="0"/>
              <a:t> </a:t>
            </a:r>
            <a:r>
              <a:rPr lang="en-US" sz="3200" i="1" dirty="0" err="1"/>
              <a:t>termin</a:t>
            </a:r>
            <a:r>
              <a:rPr lang="en-US" sz="3200" i="1" dirty="0"/>
              <a:t>, X, </a:t>
            </a:r>
            <a:r>
              <a:rPr lang="en-US" sz="3200" i="1" dirty="0" err="1"/>
              <a:t>nekom</a:t>
            </a:r>
            <a:r>
              <a:rPr lang="en-US" sz="3200" i="1" dirty="0"/>
              <a:t> </a:t>
            </a:r>
            <a:r>
              <a:rPr lang="en-US" sz="3200" i="1" dirty="0" err="1"/>
              <a:t>iz</a:t>
            </a:r>
            <a:r>
              <a:rPr lang="en-US" sz="3200" i="1" dirty="0"/>
              <a:t> </a:t>
            </a:r>
            <a:r>
              <a:rPr lang="en-US" sz="3200" i="1" dirty="0" err="1"/>
              <a:t>druge</a:t>
            </a:r>
            <a:r>
              <a:rPr lang="en-US" sz="3200" i="1" dirty="0"/>
              <a:t> </a:t>
            </a:r>
            <a:r>
              <a:rPr lang="en-US" sz="3200" i="1" dirty="0" err="1"/>
              <a:t>branše</a:t>
            </a:r>
            <a:r>
              <a:rPr lang="en-US" sz="3200" i="1" dirty="0"/>
              <a:t>?</a:t>
            </a:r>
            <a:endParaRPr lang="sr-Latn-RS" sz="3200" i="1" dirty="0"/>
          </a:p>
          <a:p>
            <a:r>
              <a:rPr lang="en-US" sz="3200" i="1" dirty="0"/>
              <a:t>Recite </a:t>
            </a:r>
            <a:r>
              <a:rPr lang="en-US" sz="3200" i="1" dirty="0" err="1"/>
              <a:t>nam</a:t>
            </a:r>
            <a:r>
              <a:rPr lang="en-US" sz="3200" i="1" dirty="0"/>
              <a:t> </a:t>
            </a:r>
            <a:r>
              <a:rPr lang="en-US" sz="3200" i="1" dirty="0" err="1"/>
              <a:t>nešto</a:t>
            </a:r>
            <a:r>
              <a:rPr lang="en-US" sz="3200" i="1" dirty="0"/>
              <a:t> </a:t>
            </a:r>
            <a:r>
              <a:rPr lang="en-US" sz="3200" i="1" dirty="0" err="1"/>
              <a:t>više</a:t>
            </a:r>
            <a:r>
              <a:rPr lang="en-US" sz="3200" i="1" dirty="0"/>
              <a:t> o </a:t>
            </a:r>
            <a:r>
              <a:rPr lang="en-US" sz="3200" i="1" dirty="0" err="1"/>
              <a:t>situaciji</a:t>
            </a:r>
            <a:r>
              <a:rPr lang="en-US" sz="3200" i="1" dirty="0"/>
              <a:t> </a:t>
            </a:r>
            <a:r>
              <a:rPr lang="en-US" sz="3200" i="1" dirty="0" err="1"/>
              <a:t>kada</a:t>
            </a:r>
            <a:r>
              <a:rPr lang="en-US" sz="3200" i="1" dirty="0"/>
              <a:t> </a:t>
            </a:r>
            <a:r>
              <a:rPr lang="en-US" sz="3200" i="1" dirty="0" err="1"/>
              <a:t>ste</a:t>
            </a:r>
            <a:r>
              <a:rPr lang="en-US" sz="3200" i="1" dirty="0"/>
              <a:t> </a:t>
            </a:r>
            <a:r>
              <a:rPr lang="en-US" sz="3200" i="1" dirty="0" err="1"/>
              <a:t>morali</a:t>
            </a:r>
            <a:r>
              <a:rPr lang="en-US" sz="3200" i="1" dirty="0"/>
              <a:t> </a:t>
            </a:r>
            <a:r>
              <a:rPr lang="en-US" sz="3200" i="1" dirty="0" err="1"/>
              <a:t>podneti</a:t>
            </a:r>
            <a:r>
              <a:rPr lang="en-US" sz="3200" i="1" dirty="0"/>
              <a:t> </a:t>
            </a:r>
            <a:r>
              <a:rPr lang="en-US" sz="3200" i="1" dirty="0" err="1"/>
              <a:t>neki</a:t>
            </a:r>
            <a:r>
              <a:rPr lang="en-US" sz="3200" i="1" dirty="0"/>
              <a:t> </a:t>
            </a:r>
            <a:r>
              <a:rPr lang="en-US" sz="3200" i="1" dirty="0" err="1"/>
              <a:t>težak</a:t>
            </a:r>
            <a:r>
              <a:rPr lang="en-US" sz="3200" i="1" dirty="0"/>
              <a:t> </a:t>
            </a:r>
            <a:r>
              <a:rPr lang="en-US" sz="3200" i="1" dirty="0" err="1"/>
              <a:t>izvještaj</a:t>
            </a:r>
            <a:r>
              <a:rPr lang="en-US" sz="3200" i="1" dirty="0"/>
              <a:t>? </a:t>
            </a:r>
            <a:r>
              <a:rPr lang="en-US" sz="3200" i="1" dirty="0" err="1"/>
              <a:t>Kako</a:t>
            </a:r>
            <a:r>
              <a:rPr lang="en-US" sz="3200" i="1" dirty="0"/>
              <a:t> </a:t>
            </a:r>
            <a:r>
              <a:rPr lang="en-US" sz="3200" i="1" dirty="0" err="1"/>
              <a:t>ste</a:t>
            </a:r>
            <a:r>
              <a:rPr lang="en-US" sz="3200" i="1" dirty="0"/>
              <a:t> se </a:t>
            </a:r>
            <a:r>
              <a:rPr lang="en-US" sz="3200" i="1" dirty="0" err="1"/>
              <a:t>nosili</a:t>
            </a:r>
            <a:r>
              <a:rPr lang="en-US" sz="3200" i="1" dirty="0"/>
              <a:t> s </a:t>
            </a:r>
            <a:r>
              <a:rPr lang="en-US" sz="3200" i="1" dirty="0" err="1"/>
              <a:t>tim</a:t>
            </a:r>
            <a:r>
              <a:rPr lang="en-US" sz="3200" i="1" dirty="0"/>
              <a:t>?</a:t>
            </a:r>
          </a:p>
          <a:p>
            <a:endParaRPr lang="en-US" dirty="0"/>
          </a:p>
          <a:p>
            <a:pPr marL="0" indent="0">
              <a:buNone/>
            </a:pPr>
            <a:endParaRPr lang="en-US" dirty="0"/>
          </a:p>
          <a:p>
            <a:endParaRPr lang="en-US" dirty="0"/>
          </a:p>
        </p:txBody>
      </p:sp>
      <p:sp>
        <p:nvSpPr>
          <p:cNvPr id="3" name="TextBox 2">
            <a:extLst>
              <a:ext uri="{FF2B5EF4-FFF2-40B4-BE49-F238E27FC236}">
                <a16:creationId xmlns:a16="http://schemas.microsoft.com/office/drawing/2014/main" id="{0D7A2512-5C2F-4012-851F-F2C07F8E68C7}"/>
              </a:ext>
            </a:extLst>
          </p:cNvPr>
          <p:cNvSpPr txBox="1"/>
          <p:nvPr/>
        </p:nvSpPr>
        <p:spPr>
          <a:xfrm rot="1615717">
            <a:off x="8296175" y="1567320"/>
            <a:ext cx="2072832" cy="830997"/>
          </a:xfrm>
          <a:prstGeom prst="rect">
            <a:avLst/>
          </a:prstGeom>
          <a:noFill/>
        </p:spPr>
        <p:txBody>
          <a:bodyPr wrap="square" rtlCol="0">
            <a:spAutoFit/>
          </a:bodyPr>
          <a:lstStyle/>
          <a:p>
            <a:pPr algn="ctr"/>
            <a:r>
              <a:rPr lang="sr-Latn-RS" sz="2400" b="1" dirty="0">
                <a:solidFill>
                  <a:srgbClr val="7030A0"/>
                </a:solidFill>
              </a:rPr>
              <a:t>SONDIRANJE (PROBING)</a:t>
            </a:r>
            <a:endParaRPr lang="en-US" sz="2400" b="1" dirty="0">
              <a:solidFill>
                <a:srgbClr val="7030A0"/>
              </a:solidFill>
            </a:endParaRPr>
          </a:p>
        </p:txBody>
      </p:sp>
    </p:spTree>
    <p:extLst>
      <p:ext uri="{BB962C8B-B14F-4D97-AF65-F5344CB8AC3E}">
        <p14:creationId xmlns:p14="http://schemas.microsoft.com/office/powerpoint/2010/main" val="1522126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7">
            <a:extLst>
              <a:ext uri="{FF2B5EF4-FFF2-40B4-BE49-F238E27FC236}">
                <a16:creationId xmlns:a16="http://schemas.microsoft.com/office/drawing/2014/main" id="{6EE57531-D459-4C3B-90B6-544B82B66F1D}"/>
              </a:ext>
            </a:extLst>
          </p:cNvPr>
          <p:cNvSpPr>
            <a:spLocks noGrp="1"/>
          </p:cNvSpPr>
          <p:nvPr>
            <p:ph type="title"/>
          </p:nvPr>
        </p:nvSpPr>
        <p:spPr>
          <a:xfrm>
            <a:off x="838200" y="0"/>
            <a:ext cx="10515600" cy="1325563"/>
          </a:xfrm>
        </p:spPr>
        <p:txBody>
          <a:bodyPr>
            <a:normAutofit/>
          </a:bodyPr>
          <a:lstStyle/>
          <a:p>
            <a:pPr algn="ctr"/>
            <a:r>
              <a:rPr lang="sr-Latn-RS" sz="4000" b="1" dirty="0">
                <a:latin typeface="+mn-lt"/>
              </a:rPr>
              <a:t>Situaciona pitanja</a:t>
            </a:r>
            <a:endParaRPr lang="sr-Latn-CS" altLang="en-US" sz="4000" dirty="0">
              <a:latin typeface="+mn-lt"/>
            </a:endParaRPr>
          </a:p>
        </p:txBody>
      </p:sp>
      <p:sp>
        <p:nvSpPr>
          <p:cNvPr id="2" name="Rectangle 1">
            <a:extLst>
              <a:ext uri="{FF2B5EF4-FFF2-40B4-BE49-F238E27FC236}">
                <a16:creationId xmlns:a16="http://schemas.microsoft.com/office/drawing/2014/main" id="{6BEB6650-5005-4BAB-9498-35BE59FAB3B5}"/>
              </a:ext>
            </a:extLst>
          </p:cNvPr>
          <p:cNvSpPr/>
          <p:nvPr/>
        </p:nvSpPr>
        <p:spPr>
          <a:xfrm>
            <a:off x="2909927" y="1691962"/>
            <a:ext cx="8673919" cy="2055947"/>
          </a:xfrm>
          <a:prstGeom prst="rect">
            <a:avLst/>
          </a:prstGeom>
        </p:spPr>
        <p:txBody>
          <a:bodyPr wrap="square">
            <a:spAutoFit/>
          </a:bodyPr>
          <a:lstStyle/>
          <a:p>
            <a:pPr marL="0" lvl="1" eaLnBrk="0" hangingPunct="0">
              <a:spcBef>
                <a:spcPct val="20000"/>
              </a:spcBef>
              <a:buClr>
                <a:srgbClr val="F79646"/>
              </a:buClr>
              <a:defRPr/>
            </a:pPr>
            <a:r>
              <a:rPr lang="sr-Latn-RS" sz="2200" dirty="0"/>
              <a:t>Situacionim pitanjima tražimo da se navedu konkretni primeri situacija...</a:t>
            </a:r>
          </a:p>
          <a:p>
            <a:pPr marL="342900" lvl="1" indent="-342900" eaLnBrk="0" hangingPunct="0">
              <a:spcBef>
                <a:spcPct val="20000"/>
              </a:spcBef>
              <a:buClr>
                <a:srgbClr val="F79646"/>
              </a:buClr>
              <a:buFont typeface="Arial" panose="020B0604020202020204" pitchFamily="34" charset="0"/>
              <a:buChar char="•"/>
              <a:defRPr/>
            </a:pPr>
            <a:r>
              <a:rPr lang="en-US" sz="2200" dirty="0"/>
              <a:t> </a:t>
            </a:r>
            <a:r>
              <a:rPr lang="sr-Latn-RS" sz="2200" dirty="0"/>
              <a:t>Šta se desilo u datoj situaciji</a:t>
            </a:r>
            <a:r>
              <a:rPr lang="en-US" sz="2200" dirty="0"/>
              <a:t>?</a:t>
            </a:r>
            <a:endParaRPr lang="sr-Latn-RS" sz="2200" dirty="0"/>
          </a:p>
          <a:p>
            <a:pPr marL="342900" lvl="1" indent="-342900" eaLnBrk="0" hangingPunct="0">
              <a:spcBef>
                <a:spcPct val="20000"/>
              </a:spcBef>
              <a:buClr>
                <a:srgbClr val="F79646"/>
              </a:buClr>
              <a:buFont typeface="Arial" panose="020B0604020202020204" pitchFamily="34" charset="0"/>
              <a:buChar char="•"/>
              <a:defRPr/>
            </a:pPr>
            <a:r>
              <a:rPr lang="en-US" sz="2200" dirty="0"/>
              <a:t> </a:t>
            </a:r>
            <a:r>
              <a:rPr lang="en-US" sz="2200" dirty="0" err="1"/>
              <a:t>Kako</a:t>
            </a:r>
            <a:r>
              <a:rPr lang="en-US" sz="2200" dirty="0"/>
              <a:t> je </a:t>
            </a:r>
            <a:r>
              <a:rPr lang="en-US" sz="2200" dirty="0" err="1"/>
              <a:t>kandidat</a:t>
            </a:r>
            <a:r>
              <a:rPr lang="en-US" sz="2200" dirty="0"/>
              <a:t>/</a:t>
            </a:r>
            <a:r>
              <a:rPr lang="en-US" sz="2200" dirty="0" err="1"/>
              <a:t>tim</a:t>
            </a:r>
            <a:r>
              <a:rPr lang="en-US" sz="2200" dirty="0"/>
              <a:t> </a:t>
            </a:r>
            <a:r>
              <a:rPr lang="en-US" sz="2200" dirty="0" err="1"/>
              <a:t>reagovao</a:t>
            </a:r>
            <a:r>
              <a:rPr lang="en-US" sz="2200" dirty="0"/>
              <a:t>?</a:t>
            </a:r>
            <a:endParaRPr lang="sr-Latn-RS" sz="2200" dirty="0"/>
          </a:p>
          <a:p>
            <a:pPr marL="342900" lvl="1" indent="-342900" eaLnBrk="0" hangingPunct="0">
              <a:spcBef>
                <a:spcPct val="20000"/>
              </a:spcBef>
              <a:buClr>
                <a:srgbClr val="F79646"/>
              </a:buClr>
              <a:buFont typeface="Arial" panose="020B0604020202020204" pitchFamily="34" charset="0"/>
              <a:buChar char="•"/>
              <a:defRPr/>
            </a:pPr>
            <a:r>
              <a:rPr lang="en-US" sz="2200" dirty="0"/>
              <a:t> Koji je </a:t>
            </a:r>
            <a:r>
              <a:rPr lang="en-US" sz="2200" dirty="0" err="1"/>
              <a:t>krajnji</a:t>
            </a:r>
            <a:r>
              <a:rPr lang="en-US" sz="2200" dirty="0"/>
              <a:t> </a:t>
            </a:r>
            <a:r>
              <a:rPr lang="en-US" sz="2200" dirty="0" err="1"/>
              <a:t>ishod</a:t>
            </a:r>
            <a:r>
              <a:rPr lang="en-US" sz="2200" dirty="0"/>
              <a:t>?</a:t>
            </a:r>
          </a:p>
          <a:p>
            <a:pPr marL="342900" lvl="1" indent="-342900" eaLnBrk="0" hangingPunct="0">
              <a:spcBef>
                <a:spcPct val="20000"/>
              </a:spcBef>
              <a:buClr>
                <a:srgbClr val="F79646"/>
              </a:buClr>
              <a:buFont typeface="Arial" panose="020B0604020202020204" pitchFamily="34" charset="0"/>
              <a:buChar char="•"/>
              <a:defRPr/>
            </a:pPr>
            <a:r>
              <a:rPr lang="en-US" sz="2200" dirty="0"/>
              <a:t> </a:t>
            </a:r>
            <a:r>
              <a:rPr lang="en-US" sz="2200" dirty="0" err="1"/>
              <a:t>Kako</a:t>
            </a:r>
            <a:r>
              <a:rPr lang="en-US" sz="2200" dirty="0"/>
              <a:t> bi </a:t>
            </a:r>
            <a:r>
              <a:rPr lang="en-US" sz="2200" dirty="0" err="1"/>
              <a:t>kandidat</a:t>
            </a:r>
            <a:r>
              <a:rPr lang="en-US" sz="2200" dirty="0"/>
              <a:t> </a:t>
            </a:r>
            <a:r>
              <a:rPr lang="en-US" sz="2200" dirty="0" err="1"/>
              <a:t>sada</a:t>
            </a:r>
            <a:r>
              <a:rPr lang="en-US" sz="2200" dirty="0"/>
              <a:t> u </a:t>
            </a:r>
            <a:r>
              <a:rPr lang="en-US" sz="2200" dirty="0" err="1"/>
              <a:t>istoj</a:t>
            </a:r>
            <a:r>
              <a:rPr lang="en-US" sz="2200" dirty="0"/>
              <a:t> </a:t>
            </a:r>
            <a:r>
              <a:rPr lang="en-US" sz="2200" dirty="0" err="1"/>
              <a:t>situaciji</a:t>
            </a:r>
            <a:r>
              <a:rPr lang="en-US" sz="2200" dirty="0"/>
              <a:t> </a:t>
            </a:r>
            <a:r>
              <a:rPr lang="sr-Latn-RS" sz="2200" dirty="0"/>
              <a:t>reagovao</a:t>
            </a:r>
            <a:r>
              <a:rPr lang="en-US" sz="2200" dirty="0"/>
              <a:t>?</a:t>
            </a:r>
            <a:endParaRPr lang="sr-Latn-RS" sz="2200" dirty="0"/>
          </a:p>
        </p:txBody>
      </p:sp>
      <p:pic>
        <p:nvPicPr>
          <p:cNvPr id="6" name="Picture 5">
            <a:extLst>
              <a:ext uri="{FF2B5EF4-FFF2-40B4-BE49-F238E27FC236}">
                <a16:creationId xmlns:a16="http://schemas.microsoft.com/office/drawing/2014/main" id="{EFA31350-D415-4956-B5DB-400A88843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60" y="1288794"/>
            <a:ext cx="2491811" cy="4280411"/>
          </a:xfrm>
          <a:prstGeom prst="rect">
            <a:avLst/>
          </a:prstGeom>
        </p:spPr>
      </p:pic>
      <p:sp>
        <p:nvSpPr>
          <p:cNvPr id="3" name="TextBox 2">
            <a:extLst>
              <a:ext uri="{FF2B5EF4-FFF2-40B4-BE49-F238E27FC236}">
                <a16:creationId xmlns:a16="http://schemas.microsoft.com/office/drawing/2014/main" id="{EE6F6DD9-D0CE-4B39-9E8B-7E514753F134}"/>
              </a:ext>
            </a:extLst>
          </p:cNvPr>
          <p:cNvSpPr txBox="1"/>
          <p:nvPr/>
        </p:nvSpPr>
        <p:spPr>
          <a:xfrm>
            <a:off x="3474720" y="4737343"/>
            <a:ext cx="7721600" cy="1107996"/>
          </a:xfrm>
          <a:prstGeom prst="rect">
            <a:avLst/>
          </a:prstGeom>
          <a:noFill/>
        </p:spPr>
        <p:txBody>
          <a:bodyPr wrap="square" rtlCol="0">
            <a:spAutoFit/>
          </a:bodyPr>
          <a:lstStyle/>
          <a:p>
            <a:r>
              <a:rPr lang="sr-Latn-CS" sz="2400" b="1" dirty="0">
                <a:solidFill>
                  <a:srgbClr val="7030A0"/>
                </a:solidFill>
              </a:rPr>
              <a:t>Ono što ljudi kažu da </a:t>
            </a:r>
            <a:r>
              <a:rPr lang="en-US" sz="2400" b="1" dirty="0" err="1">
                <a:solidFill>
                  <a:srgbClr val="7030A0"/>
                </a:solidFill>
              </a:rPr>
              <a:t>su</a:t>
            </a:r>
            <a:r>
              <a:rPr lang="en-US" sz="2400" b="1" dirty="0">
                <a:solidFill>
                  <a:srgbClr val="7030A0"/>
                </a:solidFill>
              </a:rPr>
              <a:t> </a:t>
            </a:r>
            <a:r>
              <a:rPr lang="en-US" sz="2400" b="1" dirty="0" err="1">
                <a:solidFill>
                  <a:srgbClr val="7030A0"/>
                </a:solidFill>
              </a:rPr>
              <a:t>uradili</a:t>
            </a:r>
            <a:r>
              <a:rPr lang="en-US" sz="2400" b="1" dirty="0">
                <a:solidFill>
                  <a:srgbClr val="7030A0"/>
                </a:solidFill>
              </a:rPr>
              <a:t> </a:t>
            </a:r>
            <a:r>
              <a:rPr lang="en-US" sz="2400" b="1" dirty="0" err="1">
                <a:solidFill>
                  <a:srgbClr val="7030A0"/>
                </a:solidFill>
              </a:rPr>
              <a:t>ili</a:t>
            </a:r>
            <a:r>
              <a:rPr lang="en-US" sz="2400" b="1" dirty="0">
                <a:solidFill>
                  <a:srgbClr val="7030A0"/>
                </a:solidFill>
              </a:rPr>
              <a:t> bi </a:t>
            </a:r>
            <a:r>
              <a:rPr lang="en-US" sz="2400" b="1" dirty="0" err="1">
                <a:solidFill>
                  <a:srgbClr val="7030A0"/>
                </a:solidFill>
              </a:rPr>
              <a:t>uradili</a:t>
            </a:r>
            <a:r>
              <a:rPr lang="en-US" sz="2400" b="1" dirty="0">
                <a:solidFill>
                  <a:srgbClr val="7030A0"/>
                </a:solidFill>
              </a:rPr>
              <a:t> </a:t>
            </a:r>
            <a:r>
              <a:rPr lang="sr-Latn-CS" sz="2400" b="1" dirty="0">
                <a:solidFill>
                  <a:srgbClr val="7030A0"/>
                </a:solidFill>
              </a:rPr>
              <a:t>nije</a:t>
            </a:r>
            <a:r>
              <a:rPr lang="en-US" sz="2400" b="1" dirty="0">
                <a:solidFill>
                  <a:srgbClr val="7030A0"/>
                </a:solidFill>
              </a:rPr>
              <a:t> </a:t>
            </a:r>
            <a:r>
              <a:rPr lang="en-US" sz="2400" b="1" dirty="0" err="1">
                <a:solidFill>
                  <a:srgbClr val="7030A0"/>
                </a:solidFill>
              </a:rPr>
              <a:t>uvek</a:t>
            </a:r>
            <a:r>
              <a:rPr lang="sr-Latn-CS" sz="2400" b="1" dirty="0">
                <a:solidFill>
                  <a:srgbClr val="7030A0"/>
                </a:solidFill>
              </a:rPr>
              <a:t> povezano</a:t>
            </a:r>
            <a:r>
              <a:rPr lang="en-US" sz="2400" b="1" dirty="0">
                <a:solidFill>
                  <a:srgbClr val="7030A0"/>
                </a:solidFill>
              </a:rPr>
              <a:t> </a:t>
            </a:r>
            <a:r>
              <a:rPr lang="sr-Latn-RS" sz="2400" b="1" dirty="0">
                <a:solidFill>
                  <a:srgbClr val="7030A0"/>
                </a:solidFill>
              </a:rPr>
              <a:t>i</a:t>
            </a:r>
            <a:r>
              <a:rPr lang="en-US" sz="2400" b="1" dirty="0">
                <a:solidFill>
                  <a:srgbClr val="7030A0"/>
                </a:solidFill>
              </a:rPr>
              <a:t> ta</a:t>
            </a:r>
            <a:r>
              <a:rPr lang="sr-Latn-RS" sz="2400" b="1" dirty="0">
                <a:solidFill>
                  <a:srgbClr val="7030A0"/>
                </a:solidFill>
              </a:rPr>
              <a:t>čno</a:t>
            </a:r>
            <a:r>
              <a:rPr lang="sr-Latn-CS" sz="2400" b="1" dirty="0">
                <a:solidFill>
                  <a:srgbClr val="7030A0"/>
                </a:solidFill>
              </a:rPr>
              <a:t> sa onim što </a:t>
            </a:r>
            <a:r>
              <a:rPr lang="sr-Latn-RS" sz="2400" b="1" dirty="0">
                <a:solidFill>
                  <a:srgbClr val="7030A0"/>
                </a:solidFill>
              </a:rPr>
              <a:t>rade u toj situaciji</a:t>
            </a:r>
            <a:r>
              <a:rPr lang="en-US" sz="2400" b="1" dirty="0">
                <a:solidFill>
                  <a:srgbClr val="7030A0"/>
                </a:solidFill>
              </a:rPr>
              <a:t>.</a:t>
            </a:r>
            <a:endParaRPr lang="sr-Latn-CS" sz="2400" b="1" dirty="0">
              <a:solidFill>
                <a:srgbClr val="7030A0"/>
              </a:solidFill>
            </a:endParaRPr>
          </a:p>
          <a:p>
            <a:endParaRPr lang="sr-Latn-R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64B91-E0D7-473D-91CA-7DBF69FD4AB4}"/>
              </a:ext>
            </a:extLst>
          </p:cNvPr>
          <p:cNvSpPr>
            <a:spLocks noGrp="1"/>
          </p:cNvSpPr>
          <p:nvPr>
            <p:ph type="title"/>
          </p:nvPr>
        </p:nvSpPr>
        <p:spPr>
          <a:xfrm>
            <a:off x="838200" y="18255"/>
            <a:ext cx="10515600" cy="1325563"/>
          </a:xfrm>
        </p:spPr>
        <p:txBody>
          <a:bodyPr/>
          <a:lstStyle/>
          <a:p>
            <a:pPr algn="ctr"/>
            <a:r>
              <a:rPr lang="sr-Latn-RS" b="1" dirty="0">
                <a:latin typeface="+mn-lt"/>
              </a:rPr>
              <a:t>Koja je svrha bihejvioralnih pitanja</a:t>
            </a:r>
          </a:p>
        </p:txBody>
      </p:sp>
      <p:sp>
        <p:nvSpPr>
          <p:cNvPr id="3" name="Content Placeholder 2">
            <a:extLst>
              <a:ext uri="{FF2B5EF4-FFF2-40B4-BE49-F238E27FC236}">
                <a16:creationId xmlns:a16="http://schemas.microsoft.com/office/drawing/2014/main" id="{F40965CA-ADEB-45AA-8CAD-C90ED2896F7E}"/>
              </a:ext>
            </a:extLst>
          </p:cNvPr>
          <p:cNvSpPr>
            <a:spLocks noGrp="1"/>
          </p:cNvSpPr>
          <p:nvPr>
            <p:ph idx="1"/>
          </p:nvPr>
        </p:nvSpPr>
        <p:spPr>
          <a:xfrm>
            <a:off x="2472871" y="1471678"/>
            <a:ext cx="8880929" cy="1225485"/>
          </a:xfrm>
        </p:spPr>
        <p:txBody>
          <a:bodyPr>
            <a:normAutofit/>
          </a:bodyPr>
          <a:lstStyle/>
          <a:p>
            <a:r>
              <a:rPr lang="sr-Latn-RS" dirty="0"/>
              <a:t>Da se objasne r</a:t>
            </a:r>
            <a:r>
              <a:rPr lang="sr-Latn-CS" dirty="0"/>
              <a:t>ealni </a:t>
            </a:r>
            <a:r>
              <a:rPr lang="sr-Latn-RS" dirty="0"/>
              <a:t>i</a:t>
            </a:r>
            <a:r>
              <a:rPr lang="en-US" dirty="0"/>
              <a:t> </a:t>
            </a:r>
            <a:r>
              <a:rPr lang="en-US" dirty="0" err="1"/>
              <a:t>autenti</a:t>
            </a:r>
            <a:r>
              <a:rPr lang="sr-Latn-RS" dirty="0"/>
              <a:t>čni </a:t>
            </a:r>
            <a:r>
              <a:rPr lang="sr-Latn-CS" dirty="0"/>
              <a:t>događaji iz prošlosti</a:t>
            </a:r>
          </a:p>
          <a:p>
            <a:r>
              <a:rPr lang="sr-Latn-CS" dirty="0"/>
              <a:t>Dobar način da se ustanove budući načini ponašanja</a:t>
            </a:r>
            <a:endParaRPr lang="sr-Latn-RS" dirty="0"/>
          </a:p>
        </p:txBody>
      </p:sp>
      <p:pic>
        <p:nvPicPr>
          <p:cNvPr id="7" name="Picture 6">
            <a:extLst>
              <a:ext uri="{FF2B5EF4-FFF2-40B4-BE49-F238E27FC236}">
                <a16:creationId xmlns:a16="http://schemas.microsoft.com/office/drawing/2014/main" id="{396277C5-CFE5-4D70-97DA-C0DD41714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279" y="2697163"/>
            <a:ext cx="5444001" cy="3676795"/>
          </a:xfrm>
          <a:prstGeom prst="rect">
            <a:avLst/>
          </a:prstGeom>
        </p:spPr>
      </p:pic>
    </p:spTree>
    <p:extLst>
      <p:ext uri="{BB962C8B-B14F-4D97-AF65-F5344CB8AC3E}">
        <p14:creationId xmlns:p14="http://schemas.microsoft.com/office/powerpoint/2010/main" val="2777080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037D-128F-4074-8832-154446919B34}"/>
              </a:ext>
            </a:extLst>
          </p:cNvPr>
          <p:cNvSpPr>
            <a:spLocks noGrp="1"/>
          </p:cNvSpPr>
          <p:nvPr>
            <p:ph type="title"/>
          </p:nvPr>
        </p:nvSpPr>
        <p:spPr>
          <a:xfrm>
            <a:off x="2214881" y="276120"/>
            <a:ext cx="5314536" cy="1325563"/>
          </a:xfrm>
        </p:spPr>
        <p:txBody>
          <a:bodyPr>
            <a:normAutofit/>
          </a:bodyPr>
          <a:lstStyle/>
          <a:p>
            <a:r>
              <a:rPr lang="sr-Latn-RS" b="1" dirty="0">
                <a:latin typeface="+mn-lt"/>
              </a:rPr>
              <a:t>Ko sam ja?</a:t>
            </a:r>
            <a:endParaRPr lang="en-US" b="1" dirty="0">
              <a:latin typeface="+mn-lt"/>
            </a:endParaRPr>
          </a:p>
        </p:txBody>
      </p:sp>
      <p:sp>
        <p:nvSpPr>
          <p:cNvPr id="3" name="Content Placeholder 2">
            <a:extLst>
              <a:ext uri="{FF2B5EF4-FFF2-40B4-BE49-F238E27FC236}">
                <a16:creationId xmlns:a16="http://schemas.microsoft.com/office/drawing/2014/main" id="{DC987B97-C47D-4B1C-B474-1D430C6B4230}"/>
              </a:ext>
            </a:extLst>
          </p:cNvPr>
          <p:cNvSpPr>
            <a:spLocks noGrp="1"/>
          </p:cNvSpPr>
          <p:nvPr>
            <p:ph idx="1"/>
          </p:nvPr>
        </p:nvSpPr>
        <p:spPr>
          <a:xfrm>
            <a:off x="762000" y="1564512"/>
            <a:ext cx="5820780" cy="4549880"/>
          </a:xfrm>
        </p:spPr>
        <p:txBody>
          <a:bodyPr anchor="t">
            <a:normAutofit/>
          </a:bodyPr>
          <a:lstStyle/>
          <a:p>
            <a:r>
              <a:rPr lang="sr-Latn-RS" sz="2400" dirty="0"/>
              <a:t>IT regruter (recruitment) u Comtrade-u</a:t>
            </a:r>
          </a:p>
          <a:p>
            <a:r>
              <a:rPr lang="sr-Latn-RS" sz="2400" dirty="0"/>
              <a:t>Strastven gejmer i IT entuzijasta</a:t>
            </a:r>
          </a:p>
          <a:p>
            <a:r>
              <a:rPr lang="sr-Latn-RS" sz="2400" dirty="0"/>
              <a:t>Sportski psiholog</a:t>
            </a:r>
          </a:p>
          <a:p>
            <a:endParaRPr lang="sr-Latn-RS" sz="2400" dirty="0"/>
          </a:p>
          <a:p>
            <a:r>
              <a:rPr lang="sr-Latn-RS" sz="2400" dirty="0"/>
              <a:t>Zanimljive činjenice:</a:t>
            </a:r>
          </a:p>
          <a:p>
            <a:pPr lvl="1"/>
            <a:r>
              <a:rPr lang="sr-Latn-RS" dirty="0"/>
              <a:t>Plivao u zaleđenom jezeru na -15</a:t>
            </a:r>
          </a:p>
          <a:p>
            <a:pPr lvl="1"/>
            <a:r>
              <a:rPr lang="sr-Latn-RS" dirty="0"/>
              <a:t>Vozio bajs na -30</a:t>
            </a:r>
          </a:p>
          <a:p>
            <a:pPr lvl="1"/>
            <a:r>
              <a:rPr lang="sr-Latn-RS" dirty="0"/>
              <a:t>Jeo skakavce</a:t>
            </a:r>
            <a:endParaRPr lang="en-US" sz="18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7DDD5B9-6FEA-4DB2-9263-2C4662FA49AF}"/>
              </a:ext>
            </a:extLst>
          </p:cNvPr>
          <p:cNvPicPr>
            <a:picLocks noChangeAspect="1"/>
          </p:cNvPicPr>
          <p:nvPr/>
        </p:nvPicPr>
        <p:blipFill rotWithShape="1">
          <a:blip r:embed="rId2">
            <a:extLst>
              <a:ext uri="{28A0092B-C50C-407E-A947-70E740481C1C}">
                <a14:useLocalDpi xmlns:a14="http://schemas.microsoft.com/office/drawing/2010/main" val="0"/>
              </a:ext>
            </a:extLst>
          </a:blip>
          <a:srcRect t="2861" r="-2" b="27774"/>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22013707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7">
            <a:extLst>
              <a:ext uri="{FF2B5EF4-FFF2-40B4-BE49-F238E27FC236}">
                <a16:creationId xmlns:a16="http://schemas.microsoft.com/office/drawing/2014/main" id="{91BA3C1E-676C-4B65-82BE-EE14A1B2888B}"/>
              </a:ext>
            </a:extLst>
          </p:cNvPr>
          <p:cNvSpPr>
            <a:spLocks noGrp="1"/>
          </p:cNvSpPr>
          <p:nvPr>
            <p:ph type="title"/>
          </p:nvPr>
        </p:nvSpPr>
        <p:spPr>
          <a:xfrm>
            <a:off x="838200" y="0"/>
            <a:ext cx="10515600" cy="1325563"/>
          </a:xfrm>
        </p:spPr>
        <p:txBody>
          <a:bodyPr>
            <a:normAutofit/>
          </a:bodyPr>
          <a:lstStyle/>
          <a:p>
            <a:pPr algn="ctr"/>
            <a:r>
              <a:rPr lang="sr-Latn-CS" altLang="en-US" sz="4000" b="1" dirty="0">
                <a:latin typeface="+mn-lt"/>
              </a:rPr>
              <a:t>Tokom intervjua...</a:t>
            </a:r>
          </a:p>
        </p:txBody>
      </p:sp>
      <p:sp>
        <p:nvSpPr>
          <p:cNvPr id="37892" name="Rectangle 8">
            <a:extLst>
              <a:ext uri="{FF2B5EF4-FFF2-40B4-BE49-F238E27FC236}">
                <a16:creationId xmlns:a16="http://schemas.microsoft.com/office/drawing/2014/main" id="{74F8BAED-56E1-4217-8104-D3873B2A35AE}"/>
              </a:ext>
            </a:extLst>
          </p:cNvPr>
          <p:cNvSpPr>
            <a:spLocks noChangeArrowheads="1"/>
          </p:cNvSpPr>
          <p:nvPr/>
        </p:nvSpPr>
        <p:spPr bwMode="auto">
          <a:xfrm>
            <a:off x="3791415" y="1995108"/>
            <a:ext cx="6957449"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MS PGothic" panose="020B0600070205080204" pitchFamily="34" charset="-128"/>
              </a:defRPr>
            </a:lvl1pPr>
            <a:lvl2pPr eaLnBrk="0" hangingPunct="0">
              <a:defRPr>
                <a:solidFill>
                  <a:schemeClr val="tx1"/>
                </a:solidFill>
                <a:latin typeface="Arial" panose="020B0604020202020204" pitchFamily="34" charset="0"/>
                <a:ea typeface="MS PGothic" panose="020B0600070205080204" pitchFamily="34" charset="-128"/>
              </a:defRPr>
            </a:lvl2pPr>
            <a:lvl3pPr marL="1143000" indent="-228600" eaLnBrk="0" hangingPunct="0">
              <a:defRPr>
                <a:solidFill>
                  <a:schemeClr val="tx1"/>
                </a:solidFill>
                <a:latin typeface="Arial" panose="020B0604020202020204" pitchFamily="34" charset="0"/>
                <a:ea typeface="MS PGothic" panose="020B0600070205080204" pitchFamily="34" charset="-128"/>
              </a:defRPr>
            </a:lvl3pPr>
            <a:lvl4pPr marL="1600200" indent="-228600" eaLnBrk="0" hangingPunct="0">
              <a:defRPr>
                <a:solidFill>
                  <a:schemeClr val="tx1"/>
                </a:solidFill>
                <a:latin typeface="Arial" panose="020B0604020202020204" pitchFamily="34" charset="0"/>
                <a:ea typeface="MS PGothic" panose="020B0600070205080204" pitchFamily="34" charset="-128"/>
              </a:defRPr>
            </a:lvl4pPr>
            <a:lvl5pPr marL="2057400" indent="-228600" eaLnBrk="0" hangingPunct="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lvl="1">
              <a:spcBef>
                <a:spcPct val="20000"/>
              </a:spcBef>
              <a:buClr>
                <a:srgbClr val="F79646"/>
              </a:buClr>
            </a:pPr>
            <a:endParaRPr lang="sr-Latn-RS" altLang="en-US" sz="3200" dirty="0">
              <a:solidFill>
                <a:srgbClr val="7030A0"/>
              </a:solidFill>
              <a:latin typeface="+mn-lt"/>
            </a:endParaRPr>
          </a:p>
          <a:p>
            <a:pPr marL="0" lvl="1">
              <a:spcBef>
                <a:spcPct val="20000"/>
              </a:spcBef>
              <a:buClr>
                <a:srgbClr val="F79646"/>
              </a:buClr>
            </a:pPr>
            <a:r>
              <a:rPr lang="en-US" altLang="en-US" sz="3200" dirty="0">
                <a:solidFill>
                  <a:srgbClr val="7030A0"/>
                </a:solidFill>
                <a:latin typeface="+mn-lt"/>
              </a:rPr>
              <a:t>- </a:t>
            </a:r>
            <a:r>
              <a:rPr lang="en-US" altLang="en-US" sz="3200" dirty="0" err="1">
                <a:solidFill>
                  <a:srgbClr val="7030A0"/>
                </a:solidFill>
                <a:latin typeface="+mn-lt"/>
              </a:rPr>
              <a:t>Iskreni</a:t>
            </a:r>
            <a:r>
              <a:rPr lang="sr-Latn-RS" altLang="en-US" sz="3200" dirty="0">
                <a:solidFill>
                  <a:srgbClr val="7030A0"/>
                </a:solidFill>
                <a:latin typeface="+mn-lt"/>
              </a:rPr>
              <a:t> i transparentni</a:t>
            </a:r>
          </a:p>
          <a:p>
            <a:pPr marL="0" lvl="1">
              <a:spcBef>
                <a:spcPct val="20000"/>
              </a:spcBef>
              <a:buClr>
                <a:srgbClr val="F79646"/>
              </a:buClr>
            </a:pPr>
            <a:r>
              <a:rPr lang="sr-Latn-RS" altLang="en-US" sz="3200" dirty="0">
                <a:solidFill>
                  <a:srgbClr val="7030A0"/>
                </a:solidFill>
                <a:latin typeface="+mn-lt"/>
              </a:rPr>
              <a:t>- Obe strane žele da dobiju (perfect fit)</a:t>
            </a:r>
          </a:p>
          <a:p>
            <a:pPr marL="0" lvl="1">
              <a:spcBef>
                <a:spcPct val="20000"/>
              </a:spcBef>
              <a:buClr>
                <a:srgbClr val="F79646"/>
              </a:buClr>
            </a:pPr>
            <a:r>
              <a:rPr lang="en-US" altLang="en-US" sz="3200" dirty="0">
                <a:solidFill>
                  <a:srgbClr val="7030A0"/>
                </a:solidFill>
                <a:latin typeface="+mn-lt"/>
              </a:rPr>
              <a:t>- </a:t>
            </a:r>
            <a:r>
              <a:rPr lang="sr-Latn-RS" altLang="en-US" sz="3200" dirty="0">
                <a:solidFill>
                  <a:srgbClr val="7030A0"/>
                </a:solidFill>
                <a:latin typeface="+mn-lt"/>
              </a:rPr>
              <a:t>Ocenjivanje i pitanja idu obostrano</a:t>
            </a:r>
          </a:p>
          <a:p>
            <a:pPr marL="0" lvl="1">
              <a:spcBef>
                <a:spcPct val="20000"/>
              </a:spcBef>
              <a:buClr>
                <a:srgbClr val="F79646"/>
              </a:buClr>
            </a:pPr>
            <a:endParaRPr lang="sr-Latn-RS" altLang="en-US" sz="2200" dirty="0">
              <a:solidFill>
                <a:srgbClr val="7030A0"/>
              </a:solidFill>
            </a:endParaRPr>
          </a:p>
          <a:p>
            <a:pPr marL="0" lvl="1">
              <a:spcBef>
                <a:spcPct val="20000"/>
              </a:spcBef>
              <a:buClr>
                <a:srgbClr val="F79646"/>
              </a:buClr>
            </a:pPr>
            <a:endParaRPr lang="sr-Latn-CS" altLang="en-US" sz="2200" dirty="0">
              <a:solidFill>
                <a:srgbClr val="595959"/>
              </a:solidFill>
            </a:endParaRPr>
          </a:p>
        </p:txBody>
      </p:sp>
      <p:pic>
        <p:nvPicPr>
          <p:cNvPr id="3" name="Picture 2">
            <a:extLst>
              <a:ext uri="{FF2B5EF4-FFF2-40B4-BE49-F238E27FC236}">
                <a16:creationId xmlns:a16="http://schemas.microsoft.com/office/drawing/2014/main" id="{8A41504C-1131-4382-8B6C-DB4EC466D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7" y="548047"/>
            <a:ext cx="3323809" cy="57619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A9EB-24DF-4F54-A052-76F02C3923F5}"/>
              </a:ext>
            </a:extLst>
          </p:cNvPr>
          <p:cNvSpPr>
            <a:spLocks noGrp="1"/>
          </p:cNvSpPr>
          <p:nvPr>
            <p:ph type="title"/>
          </p:nvPr>
        </p:nvSpPr>
        <p:spPr>
          <a:xfrm>
            <a:off x="681446" y="0"/>
            <a:ext cx="10515600" cy="1325563"/>
          </a:xfrm>
        </p:spPr>
        <p:txBody>
          <a:bodyPr>
            <a:normAutofit/>
          </a:bodyPr>
          <a:lstStyle/>
          <a:p>
            <a:pPr algn="ctr"/>
            <a:r>
              <a:rPr lang="sr-Latn-RS" sz="4000" b="1" dirty="0">
                <a:latin typeface="+mn-lt"/>
              </a:rPr>
              <a:t>Testiranje...</a:t>
            </a:r>
            <a:endParaRPr lang="en-US" sz="4000" b="1" dirty="0">
              <a:latin typeface="+mn-lt"/>
            </a:endParaRPr>
          </a:p>
        </p:txBody>
      </p:sp>
      <p:sp>
        <p:nvSpPr>
          <p:cNvPr id="3" name="Content Placeholder 2">
            <a:extLst>
              <a:ext uri="{FF2B5EF4-FFF2-40B4-BE49-F238E27FC236}">
                <a16:creationId xmlns:a16="http://schemas.microsoft.com/office/drawing/2014/main" id="{A2D2F9B8-E565-432F-97FB-6AF474287889}"/>
              </a:ext>
            </a:extLst>
          </p:cNvPr>
          <p:cNvSpPr>
            <a:spLocks noGrp="1"/>
          </p:cNvSpPr>
          <p:nvPr>
            <p:ph idx="1"/>
          </p:nvPr>
        </p:nvSpPr>
        <p:spPr>
          <a:xfrm>
            <a:off x="888999" y="5209678"/>
            <a:ext cx="4352109" cy="483801"/>
          </a:xfrm>
        </p:spPr>
        <p:txBody>
          <a:bodyPr/>
          <a:lstStyle/>
          <a:p>
            <a:pPr marL="0" indent="0" algn="ctr">
              <a:buNone/>
            </a:pPr>
            <a:r>
              <a:rPr lang="sr-Latn-RS" b="1" dirty="0">
                <a:solidFill>
                  <a:srgbClr val="7030A0"/>
                </a:solidFill>
              </a:rPr>
              <a:t>Test sposobnosti i ličnosti</a:t>
            </a:r>
          </a:p>
        </p:txBody>
      </p:sp>
      <p:sp>
        <p:nvSpPr>
          <p:cNvPr id="4" name="Content Placeholder 2">
            <a:extLst>
              <a:ext uri="{FF2B5EF4-FFF2-40B4-BE49-F238E27FC236}">
                <a16:creationId xmlns:a16="http://schemas.microsoft.com/office/drawing/2014/main" id="{0FD13D9B-E024-462D-B060-437A61F9BD62}"/>
              </a:ext>
            </a:extLst>
          </p:cNvPr>
          <p:cNvSpPr txBox="1">
            <a:spLocks/>
          </p:cNvSpPr>
          <p:nvPr/>
        </p:nvSpPr>
        <p:spPr>
          <a:xfrm>
            <a:off x="6505305" y="5209678"/>
            <a:ext cx="5436216" cy="14451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sr-Latn-RS" b="1" dirty="0">
                <a:solidFill>
                  <a:srgbClr val="7030A0"/>
                </a:solidFill>
              </a:rPr>
              <a:t>Tehnički test</a:t>
            </a:r>
            <a:r>
              <a:rPr lang="en-US" b="1" dirty="0">
                <a:solidFill>
                  <a:srgbClr val="7030A0"/>
                </a:solidFill>
              </a:rPr>
              <a:t> (</a:t>
            </a:r>
            <a:r>
              <a:rPr lang="sr-Latn-RS" b="1" dirty="0">
                <a:solidFill>
                  <a:srgbClr val="7030A0"/>
                </a:solidFill>
              </a:rPr>
              <a:t>npr. </a:t>
            </a:r>
            <a:r>
              <a:rPr lang="en-US" b="1" dirty="0" err="1">
                <a:solidFill>
                  <a:srgbClr val="7030A0"/>
                </a:solidFill>
              </a:rPr>
              <a:t>programiranje</a:t>
            </a:r>
            <a:r>
              <a:rPr lang="en-US" b="1" dirty="0">
                <a:solidFill>
                  <a:srgbClr val="7030A0"/>
                </a:solidFill>
              </a:rPr>
              <a:t>)</a:t>
            </a:r>
            <a:endParaRPr lang="sr-Latn-RS" b="1" dirty="0">
              <a:solidFill>
                <a:srgbClr val="7030A0"/>
              </a:solidFill>
            </a:endParaRPr>
          </a:p>
          <a:p>
            <a:pPr marL="0" indent="0" algn="ctr">
              <a:buNone/>
            </a:pPr>
            <a:r>
              <a:rPr lang="sr-Latn-RS" b="1" dirty="0">
                <a:solidFill>
                  <a:srgbClr val="7030A0"/>
                </a:solidFill>
              </a:rPr>
              <a:t>Zadatak</a:t>
            </a:r>
          </a:p>
        </p:txBody>
      </p:sp>
      <p:sp>
        <p:nvSpPr>
          <p:cNvPr id="5" name="TextBox 4">
            <a:extLst>
              <a:ext uri="{FF2B5EF4-FFF2-40B4-BE49-F238E27FC236}">
                <a16:creationId xmlns:a16="http://schemas.microsoft.com/office/drawing/2014/main" id="{44450C37-B6BB-4A4F-A4DB-9ED1A96068A5}"/>
              </a:ext>
            </a:extLst>
          </p:cNvPr>
          <p:cNvSpPr txBox="1"/>
          <p:nvPr/>
        </p:nvSpPr>
        <p:spPr>
          <a:xfrm>
            <a:off x="681446" y="1036320"/>
            <a:ext cx="10515600" cy="1323439"/>
          </a:xfrm>
          <a:prstGeom prst="rect">
            <a:avLst/>
          </a:prstGeom>
          <a:noFill/>
        </p:spPr>
        <p:txBody>
          <a:bodyPr wrap="square" rtlCol="0">
            <a:spAutoFit/>
          </a:bodyPr>
          <a:lstStyle/>
          <a:p>
            <a:pPr algn="ctr"/>
            <a:r>
              <a:rPr lang="en-US" sz="2000" dirty="0" err="1"/>
              <a:t>predstavlja</a:t>
            </a:r>
            <a:r>
              <a:rPr lang="en-US" sz="2000" dirty="0"/>
              <a:t> </a:t>
            </a:r>
            <a:r>
              <a:rPr lang="en-US" sz="2000" dirty="0" err="1"/>
              <a:t>proces</a:t>
            </a:r>
            <a:r>
              <a:rPr lang="en-US" sz="2000" dirty="0"/>
              <a:t> </a:t>
            </a:r>
            <a:r>
              <a:rPr lang="en-US" sz="2000" dirty="0" err="1"/>
              <a:t>identifikovanja</a:t>
            </a:r>
            <a:r>
              <a:rPr lang="en-US" sz="2000" dirty="0"/>
              <a:t> </a:t>
            </a:r>
            <a:r>
              <a:rPr lang="en-US" sz="2000" dirty="0" err="1"/>
              <a:t>veština</a:t>
            </a:r>
            <a:r>
              <a:rPr lang="en-US" sz="2000" dirty="0"/>
              <a:t>, </a:t>
            </a:r>
            <a:r>
              <a:rPr lang="en-US" sz="2000" dirty="0" err="1"/>
              <a:t>sposobnosti</a:t>
            </a:r>
            <a:r>
              <a:rPr lang="en-US" sz="2000" dirty="0"/>
              <a:t> </a:t>
            </a:r>
            <a:r>
              <a:rPr lang="en-US" sz="2000" dirty="0" err="1"/>
              <a:t>i</a:t>
            </a:r>
            <a:r>
              <a:rPr lang="en-US" sz="2000" dirty="0"/>
              <a:t> </a:t>
            </a:r>
            <a:r>
              <a:rPr lang="en-US" sz="2000" dirty="0" err="1"/>
              <a:t>potencijala</a:t>
            </a:r>
            <a:r>
              <a:rPr lang="en-US" sz="2000" dirty="0"/>
              <a:t> </a:t>
            </a:r>
            <a:r>
              <a:rPr lang="en-US" sz="2000" dirty="0" err="1"/>
              <a:t>pojedinaca</a:t>
            </a:r>
            <a:r>
              <a:rPr lang="en-US" sz="2000" dirty="0"/>
              <a:t>. </a:t>
            </a:r>
            <a:r>
              <a:rPr lang="en-US" sz="2000" dirty="0" err="1"/>
              <a:t>Kombinujući</a:t>
            </a:r>
            <a:r>
              <a:rPr lang="en-US" sz="2000" dirty="0"/>
              <a:t> </a:t>
            </a:r>
            <a:r>
              <a:rPr lang="en-US" sz="2000" dirty="0" err="1"/>
              <a:t>snage</a:t>
            </a:r>
            <a:r>
              <a:rPr lang="en-US" sz="2000" dirty="0"/>
              <a:t> </a:t>
            </a:r>
            <a:r>
              <a:rPr lang="en-US" sz="2000" dirty="0" err="1"/>
              <a:t>mnogobrojnih</a:t>
            </a:r>
            <a:r>
              <a:rPr lang="en-US" sz="2000" dirty="0"/>
              <a:t> </a:t>
            </a:r>
            <a:r>
              <a:rPr lang="en-US" sz="2000" dirty="0" err="1"/>
              <a:t>tehnika</a:t>
            </a:r>
            <a:r>
              <a:rPr lang="sr-Latn-RS" sz="2000" dirty="0"/>
              <a:t> i alata</a:t>
            </a:r>
            <a:r>
              <a:rPr lang="en-US" sz="2000" dirty="0"/>
              <a:t> </a:t>
            </a:r>
            <a:r>
              <a:rPr lang="en-US" sz="2000" dirty="0" err="1"/>
              <a:t>koj</a:t>
            </a:r>
            <a:r>
              <a:rPr lang="sr-Latn-RS" sz="2000" dirty="0"/>
              <a:t>i</a:t>
            </a:r>
            <a:r>
              <a:rPr lang="en-US" sz="2000" dirty="0"/>
              <a:t> se </a:t>
            </a:r>
            <a:r>
              <a:rPr lang="en-US" sz="2000" dirty="0" err="1"/>
              <a:t>koriste</a:t>
            </a:r>
            <a:r>
              <a:rPr lang="en-US" sz="2000" dirty="0"/>
              <a:t> u </a:t>
            </a:r>
            <a:r>
              <a:rPr lang="en-US" sz="2000" dirty="0" err="1"/>
              <a:t>procenama</a:t>
            </a:r>
            <a:r>
              <a:rPr lang="en-US" sz="2000" dirty="0"/>
              <a:t>, </a:t>
            </a:r>
            <a:r>
              <a:rPr lang="sr-Latn-RS" sz="2000" dirty="0"/>
              <a:t>testovi imaju za cilj da daju</a:t>
            </a:r>
            <a:r>
              <a:rPr lang="en-US" sz="2000" dirty="0"/>
              <a:t> </a:t>
            </a:r>
            <a:r>
              <a:rPr lang="en-US" sz="2000" dirty="0" err="1"/>
              <a:t>kompletne</a:t>
            </a:r>
            <a:r>
              <a:rPr lang="en-US" sz="2000" dirty="0"/>
              <a:t> </a:t>
            </a:r>
            <a:r>
              <a:rPr lang="en-US" sz="2000" dirty="0" err="1"/>
              <a:t>slike</a:t>
            </a:r>
            <a:r>
              <a:rPr lang="en-US" sz="2000" dirty="0"/>
              <a:t> o </a:t>
            </a:r>
            <a:r>
              <a:rPr lang="en-US" sz="2000" dirty="0" err="1"/>
              <a:t>kandidatima</a:t>
            </a:r>
            <a:r>
              <a:rPr lang="en-US" sz="2000" dirty="0"/>
              <a:t>, </a:t>
            </a:r>
            <a:r>
              <a:rPr lang="en-US" sz="2000" dirty="0" err="1"/>
              <a:t>njihovim</a:t>
            </a:r>
            <a:r>
              <a:rPr lang="en-US" sz="2000" dirty="0"/>
              <a:t> </a:t>
            </a:r>
            <a:r>
              <a:rPr lang="en-US" sz="2000" dirty="0" err="1"/>
              <a:t>trenutnim</a:t>
            </a:r>
            <a:r>
              <a:rPr lang="en-US" sz="2000" dirty="0"/>
              <a:t> </a:t>
            </a:r>
            <a:r>
              <a:rPr lang="en-US" sz="2000" dirty="0" err="1"/>
              <a:t>snagama</a:t>
            </a:r>
            <a:r>
              <a:rPr lang="en-US" sz="2000" dirty="0"/>
              <a:t> </a:t>
            </a:r>
            <a:r>
              <a:rPr lang="en-US" sz="2000" dirty="0" err="1"/>
              <a:t>i</a:t>
            </a:r>
            <a:r>
              <a:rPr lang="en-US" sz="2000" dirty="0"/>
              <a:t> </a:t>
            </a:r>
            <a:r>
              <a:rPr lang="en-US" sz="2000" dirty="0" err="1"/>
              <a:t>potencijalu</a:t>
            </a:r>
            <a:r>
              <a:rPr lang="en-US" sz="2000" dirty="0"/>
              <a:t>. </a:t>
            </a:r>
            <a:r>
              <a:rPr lang="en-US" sz="2000" dirty="0" err="1"/>
              <a:t>Dizajniraju</a:t>
            </a:r>
            <a:r>
              <a:rPr lang="en-US" sz="2000" dirty="0"/>
              <a:t> se </a:t>
            </a:r>
            <a:r>
              <a:rPr lang="en-US" sz="2000" dirty="0" err="1"/>
              <a:t>tako</a:t>
            </a:r>
            <a:r>
              <a:rPr lang="en-US" sz="2000" dirty="0"/>
              <a:t> da se </a:t>
            </a:r>
            <a:r>
              <a:rPr lang="en-US" sz="2000" dirty="0" err="1"/>
              <a:t>usredsređuju</a:t>
            </a:r>
            <a:r>
              <a:rPr lang="en-US" sz="2000" dirty="0"/>
              <a:t> </a:t>
            </a:r>
            <a:r>
              <a:rPr lang="en-US" sz="2000" dirty="0" err="1"/>
              <a:t>na</a:t>
            </a:r>
            <a:r>
              <a:rPr lang="en-US" sz="2000" dirty="0"/>
              <a:t> </a:t>
            </a:r>
            <a:r>
              <a:rPr lang="en-US" sz="2000" dirty="0" err="1"/>
              <a:t>kompetencije</a:t>
            </a:r>
            <a:r>
              <a:rPr lang="en-US" sz="2000" dirty="0"/>
              <a:t> </a:t>
            </a:r>
            <a:r>
              <a:rPr lang="en-US" sz="2000" dirty="0" err="1"/>
              <a:t>koje</a:t>
            </a:r>
            <a:r>
              <a:rPr lang="en-US" sz="2000" dirty="0"/>
              <a:t> </a:t>
            </a:r>
            <a:r>
              <a:rPr lang="en-US" sz="2000" dirty="0" err="1"/>
              <a:t>su</a:t>
            </a:r>
            <a:r>
              <a:rPr lang="en-US" sz="2000" dirty="0"/>
              <a:t> </a:t>
            </a:r>
            <a:r>
              <a:rPr lang="en-US" sz="2000" dirty="0" err="1"/>
              <a:t>direktno</a:t>
            </a:r>
            <a:r>
              <a:rPr lang="en-US" sz="2000" dirty="0"/>
              <a:t> u </a:t>
            </a:r>
            <a:r>
              <a:rPr lang="en-US" sz="2000" dirty="0" err="1"/>
              <a:t>vezi</a:t>
            </a:r>
            <a:r>
              <a:rPr lang="en-US" sz="2000" dirty="0"/>
              <a:t> </a:t>
            </a:r>
            <a:r>
              <a:rPr lang="en-US" sz="2000" dirty="0" err="1"/>
              <a:t>sa</a:t>
            </a:r>
            <a:r>
              <a:rPr lang="en-US" sz="2000" dirty="0"/>
              <a:t> </a:t>
            </a:r>
            <a:r>
              <a:rPr lang="en-US" sz="2000" dirty="0" err="1"/>
              <a:t>poslom</a:t>
            </a:r>
            <a:r>
              <a:rPr lang="en-US" sz="2000" dirty="0"/>
              <a:t> </a:t>
            </a:r>
            <a:r>
              <a:rPr lang="en-US" sz="2000" dirty="0" err="1"/>
              <a:t>koji</a:t>
            </a:r>
            <a:r>
              <a:rPr lang="en-US" sz="2000" dirty="0"/>
              <a:t> </a:t>
            </a:r>
            <a:r>
              <a:rPr lang="en-US" sz="2000" dirty="0" err="1"/>
              <a:t>kandidat</a:t>
            </a:r>
            <a:r>
              <a:rPr lang="en-US" sz="2000" dirty="0"/>
              <a:t> </a:t>
            </a:r>
            <a:r>
              <a:rPr lang="en-US" sz="2000" dirty="0" err="1"/>
              <a:t>treba</a:t>
            </a:r>
            <a:r>
              <a:rPr lang="en-US" sz="2000" dirty="0"/>
              <a:t> da </a:t>
            </a:r>
            <a:r>
              <a:rPr lang="en-US" sz="2000" dirty="0" err="1"/>
              <a:t>obavlja</a:t>
            </a:r>
            <a:r>
              <a:rPr lang="en-US" sz="2000" dirty="0"/>
              <a:t>.</a:t>
            </a:r>
          </a:p>
        </p:txBody>
      </p:sp>
      <p:sp>
        <p:nvSpPr>
          <p:cNvPr id="6" name="TextBox 5">
            <a:extLst>
              <a:ext uri="{FF2B5EF4-FFF2-40B4-BE49-F238E27FC236}">
                <a16:creationId xmlns:a16="http://schemas.microsoft.com/office/drawing/2014/main" id="{AFF1FAA4-1897-4AD1-8D3D-BC6907CCECA0}"/>
              </a:ext>
            </a:extLst>
          </p:cNvPr>
          <p:cNvSpPr txBox="1"/>
          <p:nvPr/>
        </p:nvSpPr>
        <p:spPr>
          <a:xfrm>
            <a:off x="1288869" y="2999888"/>
            <a:ext cx="9614261" cy="1569660"/>
          </a:xfrm>
          <a:prstGeom prst="rect">
            <a:avLst/>
          </a:prstGeom>
          <a:noFill/>
        </p:spPr>
        <p:txBody>
          <a:bodyPr wrap="square" rtlCol="0">
            <a:spAutoFit/>
          </a:bodyPr>
          <a:lstStyle/>
          <a:p>
            <a:pPr marL="285750" indent="-285750">
              <a:buClr>
                <a:schemeClr val="accent2"/>
              </a:buClr>
              <a:buFont typeface="Wingdings" panose="05000000000000000000" pitchFamily="2" charset="2"/>
              <a:buChar char="q"/>
            </a:pPr>
            <a:r>
              <a:rPr lang="en-US" sz="2400" dirty="0" err="1"/>
              <a:t>Selekcija</a:t>
            </a:r>
            <a:r>
              <a:rPr lang="en-US" sz="2400" dirty="0"/>
              <a:t> </a:t>
            </a:r>
            <a:r>
              <a:rPr lang="en-US" sz="2400" dirty="0" err="1"/>
              <a:t>kandidata</a:t>
            </a:r>
            <a:r>
              <a:rPr lang="en-US" sz="2400" dirty="0"/>
              <a:t> za </a:t>
            </a:r>
            <a:r>
              <a:rPr lang="en-US" sz="2400" dirty="0" err="1"/>
              <a:t>novootvorene</a:t>
            </a:r>
            <a:r>
              <a:rPr lang="en-US" sz="2400" dirty="0"/>
              <a:t> </a:t>
            </a:r>
            <a:r>
              <a:rPr lang="en-US" sz="2400" dirty="0" err="1"/>
              <a:t>pozicije</a:t>
            </a:r>
            <a:endParaRPr lang="sr-Latn-RS" sz="2400" dirty="0"/>
          </a:p>
          <a:p>
            <a:pPr marL="285750" indent="-285750">
              <a:buClr>
                <a:schemeClr val="accent2"/>
              </a:buClr>
              <a:buFont typeface="Wingdings" panose="05000000000000000000" pitchFamily="2" charset="2"/>
              <a:buChar char="q"/>
            </a:pPr>
            <a:r>
              <a:rPr lang="en-US" sz="2400" dirty="0" err="1"/>
              <a:t>Rano</a:t>
            </a:r>
            <a:r>
              <a:rPr lang="en-US" sz="2400" dirty="0"/>
              <a:t> </a:t>
            </a:r>
            <a:r>
              <a:rPr lang="en-US" sz="2400" dirty="0" err="1"/>
              <a:t>otkrivanje</a:t>
            </a:r>
            <a:r>
              <a:rPr lang="en-US" sz="2400" dirty="0"/>
              <a:t> </a:t>
            </a:r>
            <a:r>
              <a:rPr lang="en-US" sz="2400" dirty="0" err="1"/>
              <a:t>potencijala</a:t>
            </a:r>
            <a:r>
              <a:rPr lang="en-US" sz="2400" dirty="0"/>
              <a:t> – </a:t>
            </a:r>
            <a:r>
              <a:rPr lang="en-US" sz="2400" dirty="0" err="1"/>
              <a:t>optimizacija</a:t>
            </a:r>
            <a:r>
              <a:rPr lang="en-US" sz="2400" dirty="0"/>
              <a:t> </a:t>
            </a:r>
            <a:r>
              <a:rPr lang="en-US" sz="2400" dirty="0" err="1"/>
              <a:t>procesa</a:t>
            </a:r>
            <a:r>
              <a:rPr lang="en-US" sz="2400" dirty="0"/>
              <a:t> </a:t>
            </a:r>
            <a:r>
              <a:rPr lang="en-US" sz="2400" dirty="0" err="1"/>
              <a:t>upravljanja</a:t>
            </a:r>
            <a:r>
              <a:rPr lang="en-US" sz="2400" dirty="0"/>
              <a:t> </a:t>
            </a:r>
            <a:r>
              <a:rPr lang="en-US" sz="2400" dirty="0" err="1"/>
              <a:t>talentima</a:t>
            </a:r>
            <a:endParaRPr lang="en-US" sz="2400" dirty="0"/>
          </a:p>
          <a:p>
            <a:pPr marL="285750" indent="-285750">
              <a:buClr>
                <a:schemeClr val="accent2"/>
              </a:buClr>
              <a:buFont typeface="Wingdings" panose="05000000000000000000" pitchFamily="2" charset="2"/>
              <a:buChar char="q"/>
            </a:pPr>
            <a:r>
              <a:rPr lang="en-US" sz="2400" dirty="0" err="1"/>
              <a:t>Dijagnoza</a:t>
            </a:r>
            <a:r>
              <a:rPr lang="en-US" sz="2400" dirty="0"/>
              <a:t> </a:t>
            </a:r>
            <a:r>
              <a:rPr lang="en-US" sz="2400" dirty="0" err="1"/>
              <a:t>razvojnih</a:t>
            </a:r>
            <a:r>
              <a:rPr lang="en-US" sz="2400" dirty="0"/>
              <a:t> </a:t>
            </a:r>
            <a:r>
              <a:rPr lang="en-US" sz="2400" dirty="0" err="1"/>
              <a:t>i</a:t>
            </a:r>
            <a:r>
              <a:rPr lang="en-US" sz="2400" dirty="0"/>
              <a:t> </a:t>
            </a:r>
            <a:r>
              <a:rPr lang="en-US" sz="2400" dirty="0" err="1"/>
              <a:t>trening</a:t>
            </a:r>
            <a:r>
              <a:rPr lang="en-US" sz="2400" dirty="0"/>
              <a:t> </a:t>
            </a:r>
            <a:r>
              <a:rPr lang="en-US" sz="2400" dirty="0" err="1"/>
              <a:t>potreba</a:t>
            </a:r>
            <a:endParaRPr lang="en-US" sz="2400" dirty="0"/>
          </a:p>
          <a:p>
            <a:pPr marL="285750" indent="-285750">
              <a:buClr>
                <a:schemeClr val="accent2"/>
              </a:buClr>
              <a:buFont typeface="Wingdings" panose="05000000000000000000" pitchFamily="2" charset="2"/>
              <a:buChar char="q"/>
            </a:pPr>
            <a:r>
              <a:rPr lang="sr-Latn-RS" sz="2400" dirty="0"/>
              <a:t>R</a:t>
            </a:r>
            <a:r>
              <a:rPr lang="en-US" sz="2400" dirty="0" err="1"/>
              <a:t>azvoj</a:t>
            </a:r>
            <a:r>
              <a:rPr lang="en-US" sz="2400" dirty="0"/>
              <a:t> </a:t>
            </a:r>
            <a:r>
              <a:rPr lang="en-US" sz="2400" dirty="0" err="1"/>
              <a:t>veština</a:t>
            </a:r>
            <a:r>
              <a:rPr lang="en-US" sz="2400" dirty="0"/>
              <a:t> </a:t>
            </a:r>
            <a:r>
              <a:rPr lang="en-US" sz="2400" dirty="0" err="1"/>
              <a:t>koje</a:t>
            </a:r>
            <a:r>
              <a:rPr lang="en-US" sz="2400" dirty="0"/>
              <a:t> </a:t>
            </a:r>
            <a:r>
              <a:rPr lang="en-US" sz="2400" dirty="0" err="1"/>
              <a:t>će</a:t>
            </a:r>
            <a:r>
              <a:rPr lang="en-US" sz="2400" dirty="0"/>
              <a:t> </a:t>
            </a:r>
            <a:r>
              <a:rPr lang="en-US" sz="2400" dirty="0" err="1"/>
              <a:t>biti</a:t>
            </a:r>
            <a:r>
              <a:rPr lang="en-US" sz="2400" dirty="0"/>
              <a:t> </a:t>
            </a:r>
            <a:r>
              <a:rPr lang="en-US" sz="2400" dirty="0" err="1"/>
              <a:t>potrebne</a:t>
            </a:r>
            <a:r>
              <a:rPr lang="en-US" sz="2400" dirty="0"/>
              <a:t> u </a:t>
            </a:r>
            <a:r>
              <a:rPr lang="en-US" sz="2400" dirty="0" err="1"/>
              <a:t>budućnosti</a:t>
            </a:r>
            <a:endParaRPr lang="en-US" dirty="0"/>
          </a:p>
        </p:txBody>
      </p:sp>
    </p:spTree>
    <p:extLst>
      <p:ext uri="{BB962C8B-B14F-4D97-AF65-F5344CB8AC3E}">
        <p14:creationId xmlns:p14="http://schemas.microsoft.com/office/powerpoint/2010/main" val="342972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A9EB-24DF-4F54-A052-76F02C3923F5}"/>
              </a:ext>
            </a:extLst>
          </p:cNvPr>
          <p:cNvSpPr>
            <a:spLocks noGrp="1"/>
          </p:cNvSpPr>
          <p:nvPr>
            <p:ph type="title"/>
          </p:nvPr>
        </p:nvSpPr>
        <p:spPr>
          <a:xfrm>
            <a:off x="838200" y="156120"/>
            <a:ext cx="10515600" cy="888909"/>
          </a:xfrm>
        </p:spPr>
        <p:txBody>
          <a:bodyPr>
            <a:normAutofit/>
          </a:bodyPr>
          <a:lstStyle/>
          <a:p>
            <a:pPr algn="ctr"/>
            <a:r>
              <a:rPr lang="sr-Latn-RS" sz="4000" b="1" dirty="0">
                <a:latin typeface="+mn-lt"/>
              </a:rPr>
              <a:t>Tehnički intervju</a:t>
            </a:r>
            <a:endParaRPr lang="en-US" sz="4000" b="1" dirty="0">
              <a:latin typeface="+mn-lt"/>
            </a:endParaRPr>
          </a:p>
        </p:txBody>
      </p:sp>
      <p:sp>
        <p:nvSpPr>
          <p:cNvPr id="3" name="Content Placeholder 2">
            <a:extLst>
              <a:ext uri="{FF2B5EF4-FFF2-40B4-BE49-F238E27FC236}">
                <a16:creationId xmlns:a16="http://schemas.microsoft.com/office/drawing/2014/main" id="{A2D2F9B8-E565-432F-97FB-6AF474287889}"/>
              </a:ext>
            </a:extLst>
          </p:cNvPr>
          <p:cNvSpPr>
            <a:spLocks noGrp="1"/>
          </p:cNvSpPr>
          <p:nvPr>
            <p:ph idx="1"/>
          </p:nvPr>
        </p:nvSpPr>
        <p:spPr>
          <a:xfrm>
            <a:off x="1703070" y="1132136"/>
            <a:ext cx="9801860" cy="1410789"/>
          </a:xfrm>
        </p:spPr>
        <p:txBody>
          <a:bodyPr>
            <a:normAutofit/>
          </a:bodyPr>
          <a:lstStyle/>
          <a:p>
            <a:pPr>
              <a:buClr>
                <a:schemeClr val="accent2"/>
              </a:buClr>
              <a:buFont typeface="Wingdings" panose="05000000000000000000" pitchFamily="2" charset="2"/>
              <a:buChar char="ü"/>
            </a:pPr>
            <a:r>
              <a:rPr lang="sr-Latn-RS" dirty="0"/>
              <a:t> HR i Hiring Manager (Team Lead, Senior Developer itd.)</a:t>
            </a:r>
          </a:p>
          <a:p>
            <a:pPr>
              <a:buClr>
                <a:schemeClr val="accent2"/>
              </a:buClr>
              <a:buFont typeface="Wingdings" panose="05000000000000000000" pitchFamily="2" charset="2"/>
              <a:buChar char="ü"/>
            </a:pPr>
            <a:r>
              <a:rPr lang="sr-Latn-RS" dirty="0"/>
              <a:t> Upoznavanje kandidata sa projektom i tima sa kandidatom</a:t>
            </a:r>
          </a:p>
        </p:txBody>
      </p:sp>
      <p:sp>
        <p:nvSpPr>
          <p:cNvPr id="4" name="TextBox 3">
            <a:extLst>
              <a:ext uri="{FF2B5EF4-FFF2-40B4-BE49-F238E27FC236}">
                <a16:creationId xmlns:a16="http://schemas.microsoft.com/office/drawing/2014/main" id="{0B1C502F-F902-439D-AD64-6AC72EEDBD4D}"/>
              </a:ext>
            </a:extLst>
          </p:cNvPr>
          <p:cNvSpPr txBox="1"/>
          <p:nvPr/>
        </p:nvSpPr>
        <p:spPr>
          <a:xfrm>
            <a:off x="1251546" y="2940457"/>
            <a:ext cx="5677574" cy="2985433"/>
          </a:xfrm>
          <a:prstGeom prst="rect">
            <a:avLst/>
          </a:prstGeom>
          <a:noFill/>
        </p:spPr>
        <p:txBody>
          <a:bodyPr wrap="square" rtlCol="0">
            <a:spAutoFit/>
          </a:bodyPr>
          <a:lstStyle/>
          <a:p>
            <a:r>
              <a:rPr lang="sr-Latn-RS" sz="2400" b="1" dirty="0"/>
              <a:t>Ispitivanje se fokusira na:</a:t>
            </a:r>
          </a:p>
          <a:p>
            <a:r>
              <a:rPr lang="sr-Latn-RS" sz="2400" dirty="0"/>
              <a:t>- Projekte na kojima je kandidat učestvovao</a:t>
            </a:r>
          </a:p>
          <a:p>
            <a:r>
              <a:rPr lang="sr-Latn-RS" sz="2400" dirty="0"/>
              <a:t>- Poznavanje tehnologija (programski jezik, framework, baze, biblioteke)</a:t>
            </a:r>
          </a:p>
          <a:p>
            <a:r>
              <a:rPr lang="sr-Latn-RS" sz="2400" dirty="0"/>
              <a:t>- Zaduženja i obaveze</a:t>
            </a:r>
          </a:p>
          <a:p>
            <a:r>
              <a:rPr lang="sr-Latn-RS" sz="2400" dirty="0"/>
              <a:t>- Treninzi, kursevi i obrazovanje</a:t>
            </a:r>
          </a:p>
          <a:p>
            <a:r>
              <a:rPr lang="sr-Latn-RS" sz="2400" dirty="0"/>
              <a:t>- Interesi</a:t>
            </a:r>
          </a:p>
          <a:p>
            <a:endParaRPr lang="en-US" sz="2000" dirty="0"/>
          </a:p>
        </p:txBody>
      </p:sp>
      <p:pic>
        <p:nvPicPr>
          <p:cNvPr id="6" name="Picture 5">
            <a:extLst>
              <a:ext uri="{FF2B5EF4-FFF2-40B4-BE49-F238E27FC236}">
                <a16:creationId xmlns:a16="http://schemas.microsoft.com/office/drawing/2014/main" id="{2B462482-119C-4906-A425-87165A9DA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675" y="2630033"/>
            <a:ext cx="4503576" cy="2814734"/>
          </a:xfrm>
          <a:prstGeom prst="rect">
            <a:avLst/>
          </a:prstGeom>
        </p:spPr>
      </p:pic>
    </p:spTree>
    <p:extLst>
      <p:ext uri="{BB962C8B-B14F-4D97-AF65-F5344CB8AC3E}">
        <p14:creationId xmlns:p14="http://schemas.microsoft.com/office/powerpoint/2010/main" val="444402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A9EB-24DF-4F54-A052-76F02C3923F5}"/>
              </a:ext>
            </a:extLst>
          </p:cNvPr>
          <p:cNvSpPr>
            <a:spLocks noGrp="1"/>
          </p:cNvSpPr>
          <p:nvPr>
            <p:ph type="title"/>
          </p:nvPr>
        </p:nvSpPr>
        <p:spPr>
          <a:xfrm>
            <a:off x="838200" y="156120"/>
            <a:ext cx="10515600" cy="888909"/>
          </a:xfrm>
        </p:spPr>
        <p:txBody>
          <a:bodyPr>
            <a:normAutofit/>
          </a:bodyPr>
          <a:lstStyle/>
          <a:p>
            <a:pPr algn="ctr"/>
            <a:r>
              <a:rPr lang="sr-Latn-RS" sz="4000" b="1" dirty="0">
                <a:latin typeface="+mn-lt"/>
              </a:rPr>
              <a:t>Finalni intervju</a:t>
            </a:r>
            <a:endParaRPr lang="en-US" sz="4000" b="1" dirty="0">
              <a:latin typeface="+mn-lt"/>
            </a:endParaRPr>
          </a:p>
        </p:txBody>
      </p:sp>
      <p:sp>
        <p:nvSpPr>
          <p:cNvPr id="3" name="Content Placeholder 2">
            <a:extLst>
              <a:ext uri="{FF2B5EF4-FFF2-40B4-BE49-F238E27FC236}">
                <a16:creationId xmlns:a16="http://schemas.microsoft.com/office/drawing/2014/main" id="{A2D2F9B8-E565-432F-97FB-6AF474287889}"/>
              </a:ext>
            </a:extLst>
          </p:cNvPr>
          <p:cNvSpPr>
            <a:spLocks noGrp="1"/>
          </p:cNvSpPr>
          <p:nvPr>
            <p:ph idx="1"/>
          </p:nvPr>
        </p:nvSpPr>
        <p:spPr>
          <a:xfrm>
            <a:off x="1184910" y="1922417"/>
            <a:ext cx="9456420" cy="3013166"/>
          </a:xfrm>
        </p:spPr>
        <p:txBody>
          <a:bodyPr>
            <a:normAutofit/>
          </a:bodyPr>
          <a:lstStyle/>
          <a:p>
            <a:pPr>
              <a:buClr>
                <a:schemeClr val="accent2"/>
              </a:buClr>
              <a:buFont typeface="Wingdings" panose="05000000000000000000" pitchFamily="2" charset="2"/>
              <a:buChar char="ü"/>
            </a:pPr>
            <a:r>
              <a:rPr lang="sr-Latn-RS" dirty="0"/>
              <a:t> HR i Manager</a:t>
            </a:r>
            <a:r>
              <a:rPr lang="en-US" dirty="0"/>
              <a:t> (</a:t>
            </a:r>
            <a:r>
              <a:rPr lang="sr-Latn-RS" dirty="0"/>
              <a:t>npr. d</a:t>
            </a:r>
            <a:r>
              <a:rPr lang="en-US" dirty="0" err="1"/>
              <a:t>irektor</a:t>
            </a:r>
            <a:r>
              <a:rPr lang="en-US" dirty="0"/>
              <a:t>)</a:t>
            </a:r>
            <a:endParaRPr lang="sr-Latn-RS" dirty="0"/>
          </a:p>
          <a:p>
            <a:pPr>
              <a:buClr>
                <a:schemeClr val="accent2"/>
              </a:buClr>
              <a:buFont typeface="Wingdings" panose="05000000000000000000" pitchFamily="2" charset="2"/>
              <a:buChar char="ü"/>
            </a:pPr>
            <a:r>
              <a:rPr lang="sr-Latn-RS" dirty="0"/>
              <a:t> Budućnost firme</a:t>
            </a:r>
          </a:p>
          <a:p>
            <a:pPr>
              <a:buClr>
                <a:schemeClr val="accent2"/>
              </a:buClr>
              <a:buFont typeface="Wingdings" panose="05000000000000000000" pitchFamily="2" charset="2"/>
              <a:buChar char="ü"/>
            </a:pPr>
            <a:r>
              <a:rPr lang="sr-Latn-RS" dirty="0"/>
              <a:t> Kako kandidat sebe vidi u firmi</a:t>
            </a:r>
          </a:p>
          <a:p>
            <a:pPr>
              <a:buClr>
                <a:schemeClr val="accent2"/>
              </a:buClr>
              <a:buFont typeface="Wingdings" panose="05000000000000000000" pitchFamily="2" charset="2"/>
              <a:buChar char="ü"/>
            </a:pPr>
            <a:r>
              <a:rPr lang="sr-Latn-RS" dirty="0"/>
              <a:t> Motivacija i karijera</a:t>
            </a:r>
          </a:p>
          <a:p>
            <a:pPr>
              <a:buClr>
                <a:schemeClr val="accent2"/>
              </a:buClr>
              <a:buFont typeface="Wingdings" panose="05000000000000000000" pitchFamily="2" charset="2"/>
              <a:buChar char="ü"/>
            </a:pPr>
            <a:r>
              <a:rPr lang="sr-Latn-RS" dirty="0"/>
              <a:t> Očekivanja</a:t>
            </a:r>
          </a:p>
        </p:txBody>
      </p:sp>
      <p:pic>
        <p:nvPicPr>
          <p:cNvPr id="5" name="Picture 4">
            <a:extLst>
              <a:ext uri="{FF2B5EF4-FFF2-40B4-BE49-F238E27FC236}">
                <a16:creationId xmlns:a16="http://schemas.microsoft.com/office/drawing/2014/main" id="{39693756-4A7E-49BD-8B6C-8D70252B4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1482180"/>
            <a:ext cx="4406900" cy="4406900"/>
          </a:xfrm>
          <a:prstGeom prst="rect">
            <a:avLst/>
          </a:prstGeom>
        </p:spPr>
      </p:pic>
    </p:spTree>
    <p:extLst>
      <p:ext uri="{BB962C8B-B14F-4D97-AF65-F5344CB8AC3E}">
        <p14:creationId xmlns:p14="http://schemas.microsoft.com/office/powerpoint/2010/main" val="3806065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A9EB-24DF-4F54-A052-76F02C3923F5}"/>
              </a:ext>
            </a:extLst>
          </p:cNvPr>
          <p:cNvSpPr>
            <a:spLocks noGrp="1"/>
          </p:cNvSpPr>
          <p:nvPr>
            <p:ph type="title"/>
          </p:nvPr>
        </p:nvSpPr>
        <p:spPr>
          <a:xfrm>
            <a:off x="838200" y="0"/>
            <a:ext cx="10515600" cy="888909"/>
          </a:xfrm>
        </p:spPr>
        <p:txBody>
          <a:bodyPr>
            <a:normAutofit/>
          </a:bodyPr>
          <a:lstStyle/>
          <a:p>
            <a:pPr algn="ctr"/>
            <a:r>
              <a:rPr lang="sr-Latn-RS" sz="4000" b="1" dirty="0">
                <a:latin typeface="+mn-lt"/>
              </a:rPr>
              <a:t>8 stvari koje regruteri vole kod kandidata</a:t>
            </a:r>
            <a:endParaRPr lang="en-US" sz="4000" b="1" dirty="0">
              <a:latin typeface="+mn-lt"/>
            </a:endParaRPr>
          </a:p>
        </p:txBody>
      </p:sp>
      <p:sp>
        <p:nvSpPr>
          <p:cNvPr id="3" name="Content Placeholder 2">
            <a:extLst>
              <a:ext uri="{FF2B5EF4-FFF2-40B4-BE49-F238E27FC236}">
                <a16:creationId xmlns:a16="http://schemas.microsoft.com/office/drawing/2014/main" id="{A2D2F9B8-E565-432F-97FB-6AF474287889}"/>
              </a:ext>
            </a:extLst>
          </p:cNvPr>
          <p:cNvSpPr>
            <a:spLocks noGrp="1"/>
          </p:cNvSpPr>
          <p:nvPr>
            <p:ph idx="1"/>
          </p:nvPr>
        </p:nvSpPr>
        <p:spPr>
          <a:xfrm>
            <a:off x="502920" y="1993537"/>
            <a:ext cx="11186160" cy="3013166"/>
          </a:xfrm>
        </p:spPr>
        <p:txBody>
          <a:bodyPr>
            <a:normAutofit/>
          </a:bodyPr>
          <a:lstStyle/>
          <a:p>
            <a:pPr marL="0" indent="0">
              <a:buNone/>
            </a:pPr>
            <a:r>
              <a:rPr lang="sr-Latn-RS" dirty="0"/>
              <a:t>https://business.linkedin.com/talent-solutions/blog/recruiting-humor-and-fun/2018/love-when-candidates-do-these-things</a:t>
            </a:r>
          </a:p>
        </p:txBody>
      </p:sp>
      <p:pic>
        <p:nvPicPr>
          <p:cNvPr id="6" name="Picture 5">
            <a:hlinkClick r:id="rId2"/>
            <a:extLst>
              <a:ext uri="{FF2B5EF4-FFF2-40B4-BE49-F238E27FC236}">
                <a16:creationId xmlns:a16="http://schemas.microsoft.com/office/drawing/2014/main" id="{3CD3866E-0829-4B43-B3E3-6654DE42C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1989"/>
            <a:ext cx="12192000" cy="5996012"/>
          </a:xfrm>
          <a:prstGeom prst="rect">
            <a:avLst/>
          </a:prstGeom>
        </p:spPr>
      </p:pic>
    </p:spTree>
    <p:extLst>
      <p:ext uri="{BB962C8B-B14F-4D97-AF65-F5344CB8AC3E}">
        <p14:creationId xmlns:p14="http://schemas.microsoft.com/office/powerpoint/2010/main" val="2507744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14B01-C4B4-4F68-9BD1-4DEF09463DBB}"/>
              </a:ext>
            </a:extLst>
          </p:cNvPr>
          <p:cNvSpPr>
            <a:spLocks noGrp="1"/>
          </p:cNvSpPr>
          <p:nvPr>
            <p:ph idx="1"/>
          </p:nvPr>
        </p:nvSpPr>
        <p:spPr>
          <a:xfrm>
            <a:off x="838200" y="2563676"/>
            <a:ext cx="10515600" cy="865324"/>
          </a:xfrm>
        </p:spPr>
        <p:txBody>
          <a:bodyPr>
            <a:normAutofit/>
          </a:bodyPr>
          <a:lstStyle/>
          <a:p>
            <a:pPr marL="0" indent="0" algn="ctr">
              <a:buNone/>
            </a:pPr>
            <a:r>
              <a:rPr lang="sr-Latn-RS" sz="5400" dirty="0">
                <a:solidFill>
                  <a:schemeClr val="bg1"/>
                </a:solidFill>
              </a:rPr>
              <a:t>Pitanja?</a:t>
            </a:r>
            <a:endParaRPr lang="en-US" sz="5400" dirty="0">
              <a:solidFill>
                <a:schemeClr val="bg1"/>
              </a:solidFill>
            </a:endParaRPr>
          </a:p>
        </p:txBody>
      </p:sp>
    </p:spTree>
    <p:extLst>
      <p:ext uri="{BB962C8B-B14F-4D97-AF65-F5344CB8AC3E}">
        <p14:creationId xmlns:p14="http://schemas.microsoft.com/office/powerpoint/2010/main" val="1173610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14B01-C4B4-4F68-9BD1-4DEF09463DBB}"/>
              </a:ext>
            </a:extLst>
          </p:cNvPr>
          <p:cNvSpPr>
            <a:spLocks noGrp="1"/>
          </p:cNvSpPr>
          <p:nvPr>
            <p:ph idx="1"/>
          </p:nvPr>
        </p:nvSpPr>
        <p:spPr>
          <a:xfrm>
            <a:off x="838200" y="2563675"/>
            <a:ext cx="10515600" cy="865325"/>
          </a:xfrm>
        </p:spPr>
        <p:txBody>
          <a:bodyPr>
            <a:normAutofit/>
          </a:bodyPr>
          <a:lstStyle/>
          <a:p>
            <a:pPr marL="0" indent="0" algn="ctr">
              <a:buNone/>
            </a:pPr>
            <a:r>
              <a:rPr lang="pl-PL" sz="5400" dirty="0">
                <a:solidFill>
                  <a:schemeClr val="bg1"/>
                </a:solidFill>
              </a:rPr>
              <a:t>Upravljanje karijerom</a:t>
            </a:r>
            <a:endParaRPr lang="en-US" sz="5400" dirty="0">
              <a:solidFill>
                <a:schemeClr val="bg1"/>
              </a:solidFill>
            </a:endParaRPr>
          </a:p>
        </p:txBody>
      </p:sp>
    </p:spTree>
    <p:extLst>
      <p:ext uri="{BB962C8B-B14F-4D97-AF65-F5344CB8AC3E}">
        <p14:creationId xmlns:p14="http://schemas.microsoft.com/office/powerpoint/2010/main" val="4084534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3F4D-6971-4DF8-BFCA-5EC1CACE49EC}"/>
              </a:ext>
            </a:extLst>
          </p:cNvPr>
          <p:cNvSpPr>
            <a:spLocks noGrp="1"/>
          </p:cNvSpPr>
          <p:nvPr>
            <p:ph type="title"/>
          </p:nvPr>
        </p:nvSpPr>
        <p:spPr>
          <a:xfrm>
            <a:off x="638539" y="644449"/>
            <a:ext cx="5006336" cy="1325563"/>
          </a:xfrm>
        </p:spPr>
        <p:txBody>
          <a:bodyPr>
            <a:normAutofit/>
          </a:bodyPr>
          <a:lstStyle/>
          <a:p>
            <a:r>
              <a:rPr lang="sl-SI" sz="3400" b="1" dirty="0">
                <a:latin typeface="Calibri" panose="020F0502020204030204" pitchFamily="34" charset="0"/>
              </a:rPr>
              <a:t>Osnovni alati pozicioniranja i promocije</a:t>
            </a:r>
            <a:endParaRPr lang="en-US" sz="3400" b="1" dirty="0"/>
          </a:p>
        </p:txBody>
      </p:sp>
      <p:sp>
        <p:nvSpPr>
          <p:cNvPr id="3" name="Content Placeholder 2">
            <a:extLst>
              <a:ext uri="{FF2B5EF4-FFF2-40B4-BE49-F238E27FC236}">
                <a16:creationId xmlns:a16="http://schemas.microsoft.com/office/drawing/2014/main" id="{2405C4E3-D3F9-4F15-8455-616E49D063DB}"/>
              </a:ext>
            </a:extLst>
          </p:cNvPr>
          <p:cNvSpPr>
            <a:spLocks noGrp="1"/>
          </p:cNvSpPr>
          <p:nvPr>
            <p:ph idx="1"/>
          </p:nvPr>
        </p:nvSpPr>
        <p:spPr>
          <a:xfrm>
            <a:off x="467360" y="2567182"/>
            <a:ext cx="5923279" cy="3181684"/>
          </a:xfrm>
        </p:spPr>
        <p:txBody>
          <a:bodyPr anchor="t">
            <a:noAutofit/>
          </a:bodyPr>
          <a:lstStyle/>
          <a:p>
            <a:r>
              <a:rPr lang="en-US" dirty="0" err="1"/>
              <a:t>Analiza</a:t>
            </a:r>
            <a:r>
              <a:rPr lang="en-US" dirty="0"/>
              <a:t> </a:t>
            </a:r>
            <a:r>
              <a:rPr lang="en-US" dirty="0" err="1"/>
              <a:t>i</a:t>
            </a:r>
            <a:r>
              <a:rPr lang="en-US" dirty="0"/>
              <a:t> </a:t>
            </a:r>
            <a:r>
              <a:rPr lang="en-US" dirty="0" err="1"/>
              <a:t>artikulacija</a:t>
            </a:r>
            <a:r>
              <a:rPr lang="en-US" dirty="0"/>
              <a:t> </a:t>
            </a:r>
            <a:r>
              <a:rPr lang="en-US" dirty="0" err="1"/>
              <a:t>znanja</a:t>
            </a:r>
            <a:r>
              <a:rPr lang="en-US" dirty="0"/>
              <a:t> </a:t>
            </a:r>
            <a:r>
              <a:rPr lang="en-US" dirty="0" err="1"/>
              <a:t>i</a:t>
            </a:r>
            <a:r>
              <a:rPr lang="en-US" dirty="0"/>
              <a:t> </a:t>
            </a:r>
            <a:r>
              <a:rPr lang="en-US" dirty="0" err="1"/>
              <a:t>veština</a:t>
            </a:r>
            <a:endParaRPr lang="en-US" dirty="0"/>
          </a:p>
          <a:p>
            <a:r>
              <a:rPr lang="en-US" dirty="0" err="1"/>
              <a:t>Uvek</a:t>
            </a:r>
            <a:r>
              <a:rPr lang="en-US" dirty="0"/>
              <a:t> </a:t>
            </a:r>
            <a:r>
              <a:rPr lang="en-US" dirty="0" err="1"/>
              <a:t>optimizovan</a:t>
            </a:r>
            <a:r>
              <a:rPr lang="en-US" dirty="0"/>
              <a:t> </a:t>
            </a:r>
            <a:r>
              <a:rPr lang="en-US" b="1" dirty="0"/>
              <a:t>CV</a:t>
            </a:r>
            <a:r>
              <a:rPr lang="en-US" dirty="0"/>
              <a:t> </a:t>
            </a:r>
            <a:r>
              <a:rPr lang="en-US" dirty="0" err="1"/>
              <a:t>i</a:t>
            </a:r>
            <a:r>
              <a:rPr lang="en-US" dirty="0"/>
              <a:t> </a:t>
            </a:r>
            <a:r>
              <a:rPr lang="en-US" b="1" dirty="0" err="1"/>
              <a:t>motivaciono</a:t>
            </a:r>
            <a:r>
              <a:rPr lang="en-US" b="1" dirty="0"/>
              <a:t> </a:t>
            </a:r>
            <a:r>
              <a:rPr lang="en-US" b="1" dirty="0" err="1"/>
              <a:t>pismo</a:t>
            </a:r>
            <a:endParaRPr lang="en-US" b="1" dirty="0"/>
          </a:p>
          <a:p>
            <a:r>
              <a:rPr lang="en-US" dirty="0" err="1"/>
              <a:t>Profil</a:t>
            </a:r>
            <a:r>
              <a:rPr lang="en-US" dirty="0"/>
              <a:t> </a:t>
            </a:r>
            <a:r>
              <a:rPr lang="en-US" dirty="0" err="1"/>
              <a:t>na</a:t>
            </a:r>
            <a:r>
              <a:rPr lang="en-US" dirty="0"/>
              <a:t> </a:t>
            </a:r>
            <a:r>
              <a:rPr lang="sr-Latn-RS" dirty="0"/>
              <a:t>LinkedIn-u, Infostudu itd.</a:t>
            </a:r>
            <a:endParaRPr lang="en-US" dirty="0"/>
          </a:p>
          <a:p>
            <a:r>
              <a:rPr lang="en-US" dirty="0" err="1"/>
              <a:t>Sažet</a:t>
            </a:r>
            <a:r>
              <a:rPr lang="en-US" dirty="0"/>
              <a:t> </a:t>
            </a:r>
            <a:r>
              <a:rPr lang="en-US" dirty="0" err="1"/>
              <a:t>izraz</a:t>
            </a:r>
            <a:r>
              <a:rPr lang="en-US" dirty="0"/>
              <a:t> toga ko </a:t>
            </a:r>
            <a:r>
              <a:rPr lang="en-US" dirty="0" err="1"/>
              <a:t>ste</a:t>
            </a:r>
            <a:r>
              <a:rPr lang="en-US" dirty="0"/>
              <a:t> </a:t>
            </a:r>
            <a:r>
              <a:rPr lang="en-US" dirty="0" err="1"/>
              <a:t>i</a:t>
            </a:r>
            <a:r>
              <a:rPr lang="en-US" dirty="0"/>
              <a:t> </a:t>
            </a:r>
            <a:r>
              <a:rPr lang="en-US" dirty="0" err="1"/>
              <a:t>šta</a:t>
            </a:r>
            <a:r>
              <a:rPr lang="en-US" dirty="0"/>
              <a:t> </a:t>
            </a:r>
            <a:r>
              <a:rPr lang="en-US" dirty="0" err="1"/>
              <a:t>radite</a:t>
            </a:r>
            <a:r>
              <a:rPr lang="en-US" dirty="0"/>
              <a:t> (15-20 </a:t>
            </a:r>
            <a:r>
              <a:rPr lang="en-US" dirty="0" err="1"/>
              <a:t>sek</a:t>
            </a:r>
            <a:r>
              <a:rPr lang="en-US" dirty="0"/>
              <a:t>.)</a:t>
            </a:r>
          </a:p>
        </p:txBody>
      </p:sp>
      <p:sp>
        <p:nvSpPr>
          <p:cNvPr id="10" name="Freeform: Shape 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C154F28-D6E5-41FF-A658-2A930B99A4D5}"/>
              </a:ext>
            </a:extLst>
          </p:cNvPr>
          <p:cNvPicPr>
            <a:picLocks noChangeAspect="1"/>
          </p:cNvPicPr>
          <p:nvPr/>
        </p:nvPicPr>
        <p:blipFill rotWithShape="1">
          <a:blip r:embed="rId3">
            <a:extLst>
              <a:ext uri="{28A0092B-C50C-407E-A947-70E740481C1C}">
                <a14:useLocalDpi xmlns:a14="http://schemas.microsoft.com/office/drawing/2010/main" val="0"/>
              </a:ext>
            </a:extLst>
          </a:blip>
          <a:srcRect l="8226" r="6130" b="2"/>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07485267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871"/>
            <a:ext cx="10515600" cy="1325563"/>
          </a:xfrm>
        </p:spPr>
        <p:txBody>
          <a:bodyPr/>
          <a:lstStyle/>
          <a:p>
            <a:r>
              <a:rPr lang="sr-Latn-RS" b="1" u="sng" dirty="0">
                <a:solidFill>
                  <a:srgbClr val="002060"/>
                </a:solidFill>
                <a:latin typeface="+mn-lt"/>
              </a:rPr>
              <a:t>Oglašavanje </a:t>
            </a:r>
            <a:r>
              <a:rPr lang="sr-Latn-RS" b="1" dirty="0">
                <a:solidFill>
                  <a:srgbClr val="002060"/>
                </a:solidFill>
                <a:latin typeface="+mn-lt"/>
              </a:rPr>
              <a:t> </a:t>
            </a:r>
            <a:endParaRPr lang="en-US" b="1" dirty="0">
              <a:solidFill>
                <a:srgbClr val="002060"/>
              </a:solidFill>
              <a:latin typeface="+mn-lt"/>
            </a:endParaRPr>
          </a:p>
        </p:txBody>
      </p:sp>
      <p:sp>
        <p:nvSpPr>
          <p:cNvPr id="3" name="Content Placeholder 2"/>
          <p:cNvSpPr>
            <a:spLocks noGrp="1"/>
          </p:cNvSpPr>
          <p:nvPr>
            <p:ph idx="1"/>
          </p:nvPr>
        </p:nvSpPr>
        <p:spPr>
          <a:xfrm>
            <a:off x="777035" y="1307190"/>
            <a:ext cx="10515600" cy="4351338"/>
          </a:xfrm>
        </p:spPr>
        <p:txBody>
          <a:bodyPr>
            <a:normAutofit/>
          </a:bodyPr>
          <a:lstStyle/>
          <a:p>
            <a:pPr marL="0" indent="0">
              <a:buNone/>
            </a:pPr>
            <a:r>
              <a:rPr lang="sr-Latn-RS" b="1" dirty="0">
                <a:solidFill>
                  <a:srgbClr val="002060"/>
                </a:solidFill>
              </a:rPr>
              <a:t>Portali za posao</a:t>
            </a:r>
            <a:endParaRPr lang="sr-Latn-RS" dirty="0">
              <a:solidFill>
                <a:srgbClr val="002060"/>
              </a:solidFill>
            </a:endParaRPr>
          </a:p>
        </p:txBody>
      </p:sp>
      <p:pic>
        <p:nvPicPr>
          <p:cNvPr id="7" name="Picture 6"/>
          <p:cNvPicPr>
            <a:picLocks noChangeAspect="1"/>
          </p:cNvPicPr>
          <p:nvPr/>
        </p:nvPicPr>
        <p:blipFill>
          <a:blip r:embed="rId3"/>
          <a:stretch>
            <a:fillRect/>
          </a:stretch>
        </p:blipFill>
        <p:spPr>
          <a:xfrm>
            <a:off x="1254498" y="4392960"/>
            <a:ext cx="2454486" cy="1637602"/>
          </a:xfrm>
          <a:prstGeom prst="rect">
            <a:avLst/>
          </a:prstGeom>
        </p:spPr>
      </p:pic>
      <p:pic>
        <p:nvPicPr>
          <p:cNvPr id="8198" name="Picture 6" descr="Rezultat iskanja slik za hello world oglas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9858" y="4690544"/>
            <a:ext cx="2227417" cy="20144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stretch>
            <a:fillRect/>
          </a:stretch>
        </p:blipFill>
        <p:spPr>
          <a:xfrm>
            <a:off x="6753281" y="1988329"/>
            <a:ext cx="3370431" cy="867334"/>
          </a:xfrm>
          <a:prstGeom prst="rect">
            <a:avLst/>
          </a:prstGeom>
        </p:spPr>
      </p:pic>
      <p:pic>
        <p:nvPicPr>
          <p:cNvPr id="21506" name="Picture 2" descr="Image result for lako do posla">
            <a:extLst>
              <a:ext uri="{FF2B5EF4-FFF2-40B4-BE49-F238E27FC236}">
                <a16:creationId xmlns:a16="http://schemas.microsoft.com/office/drawing/2014/main" id="{1C66449F-CA06-4183-8AB2-2A10EA6395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8288" y="2064872"/>
            <a:ext cx="2581275" cy="1771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glassdoor">
            <a:extLst>
              <a:ext uri="{FF2B5EF4-FFF2-40B4-BE49-F238E27FC236}">
                <a16:creationId xmlns:a16="http://schemas.microsoft.com/office/drawing/2014/main" id="{113F4062-F3E4-47CB-B863-AA3B13A165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5619" y="3697286"/>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965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871"/>
            <a:ext cx="10515600" cy="1325563"/>
          </a:xfrm>
        </p:spPr>
        <p:txBody>
          <a:bodyPr/>
          <a:lstStyle/>
          <a:p>
            <a:r>
              <a:rPr lang="sr-Latn-RS" b="1" u="sng" dirty="0">
                <a:solidFill>
                  <a:srgbClr val="002060"/>
                </a:solidFill>
                <a:latin typeface="+mn-lt"/>
              </a:rPr>
              <a:t>Oglašavanje  </a:t>
            </a:r>
            <a:endParaRPr lang="en-US" b="1" u="sng" dirty="0">
              <a:solidFill>
                <a:srgbClr val="002060"/>
              </a:solidFill>
              <a:latin typeface="+mn-lt"/>
            </a:endParaRPr>
          </a:p>
        </p:txBody>
      </p:sp>
      <p:sp>
        <p:nvSpPr>
          <p:cNvPr id="3" name="Content Placeholder 2"/>
          <p:cNvSpPr>
            <a:spLocks noGrp="1"/>
          </p:cNvSpPr>
          <p:nvPr>
            <p:ph idx="1"/>
          </p:nvPr>
        </p:nvSpPr>
        <p:spPr>
          <a:xfrm>
            <a:off x="838200" y="1294704"/>
            <a:ext cx="10515600" cy="4351338"/>
          </a:xfrm>
        </p:spPr>
        <p:txBody>
          <a:bodyPr>
            <a:normAutofit/>
          </a:bodyPr>
          <a:lstStyle/>
          <a:p>
            <a:pPr marL="0" indent="0">
              <a:buNone/>
            </a:pPr>
            <a:r>
              <a:rPr lang="sr-Latn-RS" dirty="0">
                <a:solidFill>
                  <a:srgbClr val="002060"/>
                </a:solidFill>
              </a:rPr>
              <a:t> </a:t>
            </a:r>
            <a:r>
              <a:rPr lang="sr-Latn-RS" b="1" dirty="0">
                <a:solidFill>
                  <a:srgbClr val="002060"/>
                </a:solidFill>
              </a:rPr>
              <a:t>HR agencije</a:t>
            </a:r>
          </a:p>
          <a:p>
            <a:pPr marL="0" indent="0">
              <a:buNone/>
            </a:pPr>
            <a:endParaRPr lang="en-US" b="1" dirty="0">
              <a:solidFill>
                <a:srgbClr val="002060"/>
              </a:solidFill>
            </a:endParaRPr>
          </a:p>
        </p:txBody>
      </p:sp>
      <p:pic>
        <p:nvPicPr>
          <p:cNvPr id="1026" name="Picture 2" descr="Image result for Adecco H.R.">
            <a:extLst>
              <a:ext uri="{FF2B5EF4-FFF2-40B4-BE49-F238E27FC236}">
                <a16:creationId xmlns:a16="http://schemas.microsoft.com/office/drawing/2014/main" id="{E872B9E7-797C-4047-AABC-B2EB71AC6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559" y="1126990"/>
            <a:ext cx="28575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npower">
            <a:extLst>
              <a:ext uri="{FF2B5EF4-FFF2-40B4-BE49-F238E27FC236}">
                <a16:creationId xmlns:a16="http://schemas.microsoft.com/office/drawing/2014/main" id="{741AC1B2-B9C6-45C4-BED4-0AA5C3721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5299" y="3470373"/>
            <a:ext cx="2857500" cy="24717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HILL International Serbia">
            <a:extLst>
              <a:ext uri="{FF2B5EF4-FFF2-40B4-BE49-F238E27FC236}">
                <a16:creationId xmlns:a16="http://schemas.microsoft.com/office/drawing/2014/main" id="{4F0960F0-FC2C-41D7-A957-EC2DD7EFAC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4668" y="3470373"/>
            <a:ext cx="2625641" cy="2625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005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A6711-7E16-43E4-9E41-C7F63C9C677E}"/>
              </a:ext>
            </a:extLst>
          </p:cNvPr>
          <p:cNvSpPr>
            <a:spLocks noGrp="1"/>
          </p:cNvSpPr>
          <p:nvPr>
            <p:ph type="title"/>
          </p:nvPr>
        </p:nvSpPr>
        <p:spPr>
          <a:xfrm>
            <a:off x="801097" y="581159"/>
            <a:ext cx="5277333" cy="1325563"/>
          </a:xfrm>
        </p:spPr>
        <p:txBody>
          <a:bodyPr>
            <a:normAutofit/>
          </a:bodyPr>
          <a:lstStyle/>
          <a:p>
            <a:r>
              <a:rPr lang="sr-Latn-RS" b="1" dirty="0">
                <a:latin typeface="+mn-lt"/>
              </a:rPr>
              <a:t>Agenda</a:t>
            </a:r>
            <a:endParaRPr lang="en-US" b="1" dirty="0">
              <a:latin typeface="+mn-lt"/>
            </a:endParaRPr>
          </a:p>
        </p:txBody>
      </p:sp>
      <p:sp>
        <p:nvSpPr>
          <p:cNvPr id="3" name="Content Placeholder 2">
            <a:extLst>
              <a:ext uri="{FF2B5EF4-FFF2-40B4-BE49-F238E27FC236}">
                <a16:creationId xmlns:a16="http://schemas.microsoft.com/office/drawing/2014/main" id="{2D4C8E7D-2ACC-4CF7-B542-2908E69F43FC}"/>
              </a:ext>
            </a:extLst>
          </p:cNvPr>
          <p:cNvSpPr>
            <a:spLocks noGrp="1"/>
          </p:cNvSpPr>
          <p:nvPr>
            <p:ph idx="1"/>
          </p:nvPr>
        </p:nvSpPr>
        <p:spPr>
          <a:xfrm>
            <a:off x="700721" y="1906722"/>
            <a:ext cx="5478084" cy="3425451"/>
          </a:xfrm>
        </p:spPr>
        <p:txBody>
          <a:bodyPr anchor="t">
            <a:normAutofit/>
          </a:bodyPr>
          <a:lstStyle/>
          <a:p>
            <a:r>
              <a:rPr lang="sr-Latn-RS" sz="3200" dirty="0"/>
              <a:t>Proces regrutacija i selekcija iz ugla IT kompanije</a:t>
            </a:r>
          </a:p>
          <a:p>
            <a:r>
              <a:rPr lang="sr-Latn-RS" sz="3200" dirty="0"/>
              <a:t>Upravljanje karijerom</a:t>
            </a:r>
            <a:endParaRPr lang="en-US" sz="3200" dirty="0"/>
          </a:p>
          <a:p>
            <a:r>
              <a:rPr lang="sr-Latn-RS" sz="3200" dirty="0"/>
              <a:t>CV i motivaciono pismo</a:t>
            </a:r>
          </a:p>
          <a:p>
            <a:r>
              <a:rPr lang="sr-Latn-RS" sz="3200" dirty="0"/>
              <a:t>Radionica</a:t>
            </a:r>
            <a:endParaRPr lang="en-US" sz="3200" dirty="0"/>
          </a:p>
          <a:p>
            <a:endParaRPr lang="en-US" sz="1800" dirty="0"/>
          </a:p>
        </p:txBody>
      </p:sp>
      <p:sp>
        <p:nvSpPr>
          <p:cNvPr id="10"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49AB7DD-571D-4E33-AACC-5E59F3B245AE}"/>
              </a:ext>
            </a:extLst>
          </p:cNvPr>
          <p:cNvPicPr>
            <a:picLocks noChangeAspect="1"/>
          </p:cNvPicPr>
          <p:nvPr/>
        </p:nvPicPr>
        <p:blipFill rotWithShape="1">
          <a:blip r:embed="rId2">
            <a:extLst>
              <a:ext uri="{28A0092B-C50C-407E-A947-70E740481C1C}">
                <a14:useLocalDpi xmlns:a14="http://schemas.microsoft.com/office/drawing/2010/main" val="0"/>
              </a:ext>
            </a:extLst>
          </a:blip>
          <a:srcRect t="5305" r="-1" b="17882"/>
          <a:stretch/>
        </p:blipFill>
        <p:spPr>
          <a:xfrm>
            <a:off x="6893317"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264970387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871"/>
            <a:ext cx="10515600" cy="1325563"/>
          </a:xfrm>
        </p:spPr>
        <p:txBody>
          <a:bodyPr/>
          <a:lstStyle/>
          <a:p>
            <a:r>
              <a:rPr lang="sr-Latn-RS" b="1" u="sng" dirty="0">
                <a:solidFill>
                  <a:srgbClr val="002060"/>
                </a:solidFill>
                <a:latin typeface="+mn-lt"/>
              </a:rPr>
              <a:t>Oglašavanje  </a:t>
            </a:r>
            <a:endParaRPr lang="en-US" b="1" u="sng" dirty="0">
              <a:solidFill>
                <a:srgbClr val="002060"/>
              </a:solidFill>
              <a:latin typeface="+mn-lt"/>
            </a:endParaRPr>
          </a:p>
        </p:txBody>
      </p:sp>
      <p:sp>
        <p:nvSpPr>
          <p:cNvPr id="3" name="Content Placeholder 2"/>
          <p:cNvSpPr>
            <a:spLocks noGrp="1"/>
          </p:cNvSpPr>
          <p:nvPr>
            <p:ph idx="1"/>
          </p:nvPr>
        </p:nvSpPr>
        <p:spPr>
          <a:xfrm>
            <a:off x="838200" y="1425031"/>
            <a:ext cx="10515600" cy="4351338"/>
          </a:xfrm>
        </p:spPr>
        <p:txBody>
          <a:bodyPr>
            <a:normAutofit/>
          </a:bodyPr>
          <a:lstStyle/>
          <a:p>
            <a:pPr marL="0" indent="0">
              <a:buNone/>
            </a:pPr>
            <a:r>
              <a:rPr lang="sr-Latn-RS" b="1" dirty="0">
                <a:solidFill>
                  <a:srgbClr val="002060"/>
                </a:solidFill>
              </a:rPr>
              <a:t>Društvene mreže</a:t>
            </a:r>
          </a:p>
        </p:txBody>
      </p:sp>
      <p:pic>
        <p:nvPicPr>
          <p:cNvPr id="7" name="Picture 6"/>
          <p:cNvPicPr>
            <a:picLocks noChangeAspect="1"/>
          </p:cNvPicPr>
          <p:nvPr/>
        </p:nvPicPr>
        <p:blipFill>
          <a:blip r:embed="rId3"/>
          <a:stretch>
            <a:fillRect/>
          </a:stretch>
        </p:blipFill>
        <p:spPr>
          <a:xfrm>
            <a:off x="8169909" y="2262721"/>
            <a:ext cx="2671569" cy="1782437"/>
          </a:xfrm>
          <a:prstGeom prst="rect">
            <a:avLst/>
          </a:prstGeom>
        </p:spPr>
      </p:pic>
      <p:pic>
        <p:nvPicPr>
          <p:cNvPr id="8" name="Picture 7"/>
          <p:cNvPicPr>
            <a:picLocks noChangeAspect="1"/>
          </p:cNvPicPr>
          <p:nvPr/>
        </p:nvPicPr>
        <p:blipFill>
          <a:blip r:embed="rId4"/>
          <a:stretch>
            <a:fillRect/>
          </a:stretch>
        </p:blipFill>
        <p:spPr>
          <a:xfrm>
            <a:off x="1694830" y="4393992"/>
            <a:ext cx="1787831" cy="1787831"/>
          </a:xfrm>
          <a:prstGeom prst="rect">
            <a:avLst/>
          </a:prstGeom>
        </p:spPr>
      </p:pic>
      <p:pic>
        <p:nvPicPr>
          <p:cNvPr id="9" name="Picture 8"/>
          <p:cNvPicPr>
            <a:picLocks noChangeAspect="1"/>
          </p:cNvPicPr>
          <p:nvPr/>
        </p:nvPicPr>
        <p:blipFill>
          <a:blip r:embed="rId5"/>
          <a:stretch>
            <a:fillRect/>
          </a:stretch>
        </p:blipFill>
        <p:spPr>
          <a:xfrm>
            <a:off x="7628098" y="4577287"/>
            <a:ext cx="1365556" cy="1365556"/>
          </a:xfrm>
          <a:prstGeom prst="rect">
            <a:avLst/>
          </a:prstGeom>
        </p:spPr>
      </p:pic>
      <p:pic>
        <p:nvPicPr>
          <p:cNvPr id="20482" name="Picture 2" descr="Image result for instagram">
            <a:extLst>
              <a:ext uri="{FF2B5EF4-FFF2-40B4-BE49-F238E27FC236}">
                <a16:creationId xmlns:a16="http://schemas.microsoft.com/office/drawing/2014/main" id="{99BB4035-23F3-41A9-B877-C6266956A2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9025" y="2262721"/>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953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511" y="312584"/>
            <a:ext cx="7886700" cy="1325563"/>
          </a:xfrm>
        </p:spPr>
        <p:txBody>
          <a:bodyPr/>
          <a:lstStyle/>
          <a:p>
            <a:r>
              <a:rPr lang="sr-Latn-RS" b="1" u="sng" dirty="0">
                <a:solidFill>
                  <a:srgbClr val="002060"/>
                </a:solidFill>
                <a:latin typeface="+mn-lt"/>
              </a:rPr>
              <a:t>IT događaji</a:t>
            </a:r>
            <a:endParaRPr lang="en-US" b="1" u="sng" dirty="0">
              <a:solidFill>
                <a:srgbClr val="002060"/>
              </a:solidFill>
              <a:latin typeface="+mn-lt"/>
            </a:endParaRPr>
          </a:p>
        </p:txBody>
      </p:sp>
      <p:sp>
        <p:nvSpPr>
          <p:cNvPr id="3" name="Content Placeholder 2"/>
          <p:cNvSpPr>
            <a:spLocks noGrp="1"/>
          </p:cNvSpPr>
          <p:nvPr>
            <p:ph idx="1"/>
          </p:nvPr>
        </p:nvSpPr>
        <p:spPr>
          <a:xfrm>
            <a:off x="282525" y="1531022"/>
            <a:ext cx="4689968" cy="1788795"/>
          </a:xfrm>
        </p:spPr>
        <p:txBody>
          <a:bodyPr>
            <a:normAutofit/>
          </a:bodyPr>
          <a:lstStyle/>
          <a:p>
            <a:pPr>
              <a:buFont typeface="Wingdings" panose="05000000000000000000" pitchFamily="2" charset="2"/>
              <a:buChar char="ü"/>
            </a:pPr>
            <a:r>
              <a:rPr lang="sr-Latn-RS" dirty="0">
                <a:solidFill>
                  <a:srgbClr val="002060"/>
                </a:solidFill>
              </a:rPr>
              <a:t> Meetup grupe </a:t>
            </a:r>
          </a:p>
          <a:p>
            <a:pPr>
              <a:buFont typeface="Wingdings" panose="05000000000000000000" pitchFamily="2" charset="2"/>
              <a:buChar char="ü"/>
            </a:pPr>
            <a:r>
              <a:rPr lang="sr-Latn-RS" dirty="0">
                <a:solidFill>
                  <a:srgbClr val="002060"/>
                </a:solidFill>
              </a:rPr>
              <a:t> IT sajmovi zapošljavanja </a:t>
            </a:r>
          </a:p>
          <a:p>
            <a:pPr>
              <a:buFont typeface="Wingdings" panose="05000000000000000000" pitchFamily="2" charset="2"/>
              <a:buChar char="ü"/>
            </a:pPr>
            <a:r>
              <a:rPr lang="sr-Latn-RS" dirty="0">
                <a:solidFill>
                  <a:srgbClr val="002060"/>
                </a:solidFill>
              </a:rPr>
              <a:t> IT Konferencije</a:t>
            </a:r>
          </a:p>
          <a:p>
            <a:endParaRPr lang="en-US" dirty="0"/>
          </a:p>
        </p:txBody>
      </p:sp>
      <p:pic>
        <p:nvPicPr>
          <p:cNvPr id="4" name="Picture 3"/>
          <p:cNvPicPr>
            <a:picLocks noChangeAspect="1"/>
          </p:cNvPicPr>
          <p:nvPr/>
        </p:nvPicPr>
        <p:blipFill>
          <a:blip r:embed="rId3"/>
          <a:stretch>
            <a:fillRect/>
          </a:stretch>
        </p:blipFill>
        <p:spPr>
          <a:xfrm rot="20282242">
            <a:off x="4941175" y="867867"/>
            <a:ext cx="3042724" cy="1084375"/>
          </a:xfrm>
          <a:prstGeom prst="rect">
            <a:avLst/>
          </a:prstGeom>
        </p:spPr>
      </p:pic>
      <p:pic>
        <p:nvPicPr>
          <p:cNvPr id="7" name="Picture 6"/>
          <p:cNvPicPr>
            <a:picLocks noChangeAspect="1"/>
          </p:cNvPicPr>
          <p:nvPr/>
        </p:nvPicPr>
        <p:blipFill>
          <a:blip r:embed="rId4"/>
          <a:stretch>
            <a:fillRect/>
          </a:stretch>
        </p:blipFill>
        <p:spPr>
          <a:xfrm rot="1044005">
            <a:off x="7378162" y="2567182"/>
            <a:ext cx="4296243" cy="1718498"/>
          </a:xfrm>
          <a:prstGeom prst="rect">
            <a:avLst/>
          </a:prstGeom>
        </p:spPr>
      </p:pic>
      <p:pic>
        <p:nvPicPr>
          <p:cNvPr id="8" name="Picture 7"/>
          <p:cNvPicPr>
            <a:picLocks noChangeAspect="1"/>
          </p:cNvPicPr>
          <p:nvPr/>
        </p:nvPicPr>
        <p:blipFill>
          <a:blip r:embed="rId5"/>
          <a:stretch>
            <a:fillRect/>
          </a:stretch>
        </p:blipFill>
        <p:spPr>
          <a:xfrm>
            <a:off x="5994460" y="4796106"/>
            <a:ext cx="3039375" cy="1723672"/>
          </a:xfrm>
          <a:prstGeom prst="rect">
            <a:avLst/>
          </a:prstGeom>
        </p:spPr>
      </p:pic>
      <p:pic>
        <p:nvPicPr>
          <p:cNvPr id="9" name="Picture 8"/>
          <p:cNvPicPr>
            <a:picLocks noChangeAspect="1"/>
          </p:cNvPicPr>
          <p:nvPr/>
        </p:nvPicPr>
        <p:blipFill>
          <a:blip r:embed="rId6"/>
          <a:stretch>
            <a:fillRect/>
          </a:stretch>
        </p:blipFill>
        <p:spPr>
          <a:xfrm>
            <a:off x="358941" y="4512617"/>
            <a:ext cx="2379111" cy="1613397"/>
          </a:xfrm>
          <a:prstGeom prst="rect">
            <a:avLst/>
          </a:prstGeom>
        </p:spPr>
      </p:pic>
      <p:pic>
        <p:nvPicPr>
          <p:cNvPr id="6" name="Picture 5"/>
          <p:cNvPicPr>
            <a:picLocks noChangeAspect="1"/>
          </p:cNvPicPr>
          <p:nvPr/>
        </p:nvPicPr>
        <p:blipFill>
          <a:blip r:embed="rId7"/>
          <a:stretch>
            <a:fillRect/>
          </a:stretch>
        </p:blipFill>
        <p:spPr>
          <a:xfrm>
            <a:off x="2936464" y="3341281"/>
            <a:ext cx="2564944" cy="1196974"/>
          </a:xfrm>
          <a:prstGeom prst="rect">
            <a:avLst/>
          </a:prstGeom>
        </p:spPr>
      </p:pic>
    </p:spTree>
    <p:extLst>
      <p:ext uri="{BB962C8B-B14F-4D97-AF65-F5344CB8AC3E}">
        <p14:creationId xmlns:p14="http://schemas.microsoft.com/office/powerpoint/2010/main" val="2918044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511" y="312584"/>
            <a:ext cx="7886700" cy="1325563"/>
          </a:xfrm>
        </p:spPr>
        <p:txBody>
          <a:bodyPr/>
          <a:lstStyle/>
          <a:p>
            <a:r>
              <a:rPr lang="sr-Latn-RS" b="1" u="sng" dirty="0">
                <a:solidFill>
                  <a:srgbClr val="002060"/>
                </a:solidFill>
                <a:latin typeface="+mn-lt"/>
              </a:rPr>
              <a:t>IT </a:t>
            </a:r>
            <a:r>
              <a:rPr lang="en-US" b="1" u="sng" dirty="0" err="1">
                <a:solidFill>
                  <a:srgbClr val="002060"/>
                </a:solidFill>
                <a:latin typeface="+mn-lt"/>
              </a:rPr>
              <a:t>hubovi</a:t>
            </a:r>
            <a:endParaRPr lang="en-US" b="1" u="sng" dirty="0">
              <a:solidFill>
                <a:srgbClr val="002060"/>
              </a:solidFill>
              <a:latin typeface="+mn-lt"/>
            </a:endParaRPr>
          </a:p>
        </p:txBody>
      </p:sp>
      <p:pic>
        <p:nvPicPr>
          <p:cNvPr id="2050" name="Picture 2" descr="Image result for ict hub">
            <a:extLst>
              <a:ext uri="{FF2B5EF4-FFF2-40B4-BE49-F238E27FC236}">
                <a16:creationId xmlns:a16="http://schemas.microsoft.com/office/drawing/2014/main" id="{BD184994-578A-47F0-BDFB-9DD8F28DF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50" y="1329832"/>
            <a:ext cx="3051066" cy="30510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tartit">
            <a:extLst>
              <a:ext uri="{FF2B5EF4-FFF2-40B4-BE49-F238E27FC236}">
                <a16:creationId xmlns:a16="http://schemas.microsoft.com/office/drawing/2014/main" id="{7DE880F4-884E-4CB2-A8B7-084F04307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997" y="642292"/>
            <a:ext cx="4498219" cy="13255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impact hub">
            <a:extLst>
              <a:ext uri="{FF2B5EF4-FFF2-40B4-BE49-F238E27FC236}">
                <a16:creationId xmlns:a16="http://schemas.microsoft.com/office/drawing/2014/main" id="{11E70108-7AA0-418F-B23D-7261E4390B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7759" y="4072583"/>
            <a:ext cx="2447760" cy="24477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nova iskra">
            <a:extLst>
              <a:ext uri="{FF2B5EF4-FFF2-40B4-BE49-F238E27FC236}">
                <a16:creationId xmlns:a16="http://schemas.microsoft.com/office/drawing/2014/main" id="{708DD7A7-F337-412D-9E39-0CD2105633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6482" y="3429000"/>
            <a:ext cx="5231648" cy="9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856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54" y="342312"/>
            <a:ext cx="7886700" cy="1325563"/>
          </a:xfrm>
        </p:spPr>
        <p:txBody>
          <a:bodyPr/>
          <a:lstStyle/>
          <a:p>
            <a:r>
              <a:rPr lang="en-US" b="1" u="sng" dirty="0" err="1">
                <a:solidFill>
                  <a:srgbClr val="002060"/>
                </a:solidFill>
                <a:latin typeface="+mn-lt"/>
              </a:rPr>
              <a:t>Sajtovi</a:t>
            </a:r>
            <a:r>
              <a:rPr lang="sr-Latn-RS" b="1" u="sng" dirty="0">
                <a:solidFill>
                  <a:srgbClr val="002060"/>
                </a:solidFill>
                <a:latin typeface="+mn-lt"/>
              </a:rPr>
              <a:t> za edukaciju</a:t>
            </a:r>
            <a:endParaRPr lang="en-US" b="1" u="sng" dirty="0">
              <a:solidFill>
                <a:srgbClr val="002060"/>
              </a:solidFill>
              <a:latin typeface="+mn-lt"/>
            </a:endParaRPr>
          </a:p>
        </p:txBody>
      </p:sp>
      <p:pic>
        <p:nvPicPr>
          <p:cNvPr id="3074" name="Picture 2" descr="Image result for github">
            <a:extLst>
              <a:ext uri="{FF2B5EF4-FFF2-40B4-BE49-F238E27FC236}">
                <a16:creationId xmlns:a16="http://schemas.microsoft.com/office/drawing/2014/main" id="{564EB62E-3F51-4643-8CC2-59BDCBA8C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82" y="1925574"/>
            <a:ext cx="4780189" cy="26769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tackoverflow">
            <a:extLst>
              <a:ext uri="{FF2B5EF4-FFF2-40B4-BE49-F238E27FC236}">
                <a16:creationId xmlns:a16="http://schemas.microsoft.com/office/drawing/2014/main" id="{34D9D11A-EBCC-4F10-AB66-D9D831D95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26044"/>
            <a:ext cx="5770120" cy="2250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575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54" y="342312"/>
            <a:ext cx="7886700" cy="1325563"/>
          </a:xfrm>
        </p:spPr>
        <p:txBody>
          <a:bodyPr/>
          <a:lstStyle/>
          <a:p>
            <a:r>
              <a:rPr lang="en-US" b="1" u="sng" dirty="0" err="1">
                <a:solidFill>
                  <a:srgbClr val="002060"/>
                </a:solidFill>
                <a:latin typeface="+mn-lt"/>
              </a:rPr>
              <a:t>Sajtovi</a:t>
            </a:r>
            <a:r>
              <a:rPr lang="sr-Latn-RS" b="1" u="sng" dirty="0">
                <a:solidFill>
                  <a:srgbClr val="002060"/>
                </a:solidFill>
                <a:latin typeface="+mn-lt"/>
              </a:rPr>
              <a:t> za poslove (freelance)</a:t>
            </a:r>
            <a:endParaRPr lang="en-US" b="1" u="sng" dirty="0">
              <a:solidFill>
                <a:srgbClr val="002060"/>
              </a:solidFill>
              <a:latin typeface="+mn-lt"/>
            </a:endParaRPr>
          </a:p>
        </p:txBody>
      </p:sp>
      <p:pic>
        <p:nvPicPr>
          <p:cNvPr id="1026" name="Picture 2" descr="Image result for upwork">
            <a:extLst>
              <a:ext uri="{FF2B5EF4-FFF2-40B4-BE49-F238E27FC236}">
                <a16:creationId xmlns:a16="http://schemas.microsoft.com/office/drawing/2014/main" id="{E4921BAE-72ED-43BD-884C-12A05D93A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24" y="2148998"/>
            <a:ext cx="3709355" cy="1950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optal">
            <a:extLst>
              <a:ext uri="{FF2B5EF4-FFF2-40B4-BE49-F238E27FC236}">
                <a16:creationId xmlns:a16="http://schemas.microsoft.com/office/drawing/2014/main" id="{BA50FEBA-951B-4804-8172-5D375B17C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5101" y="4681966"/>
            <a:ext cx="5615774" cy="18337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reelance">
            <a:extLst>
              <a:ext uri="{FF2B5EF4-FFF2-40B4-BE49-F238E27FC236}">
                <a16:creationId xmlns:a16="http://schemas.microsoft.com/office/drawing/2014/main" id="{A7BB1139-9A92-45D0-A05D-B40EBCE65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8873" y="1488442"/>
            <a:ext cx="3052762" cy="305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982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8709"/>
            <a:ext cx="7886700" cy="1325563"/>
          </a:xfrm>
        </p:spPr>
        <p:txBody>
          <a:bodyPr>
            <a:normAutofit/>
          </a:bodyPr>
          <a:lstStyle/>
          <a:p>
            <a:pPr algn="ctr"/>
            <a:r>
              <a:rPr lang="sr-Latn-RS" sz="4000" b="1" dirty="0">
                <a:solidFill>
                  <a:srgbClr val="002060"/>
                </a:solidFill>
                <a:latin typeface="+mn-lt"/>
              </a:rPr>
              <a:t>Zašto LinkedIn</a:t>
            </a:r>
            <a:r>
              <a:rPr lang="en-US" sz="4000" b="1" dirty="0">
                <a:solidFill>
                  <a:srgbClr val="002060"/>
                </a:solidFill>
                <a:latin typeface="+mn-lt"/>
              </a:rPr>
              <a:t>?</a:t>
            </a:r>
          </a:p>
        </p:txBody>
      </p:sp>
      <p:sp>
        <p:nvSpPr>
          <p:cNvPr id="3" name="Rectangle 2">
            <a:extLst>
              <a:ext uri="{FF2B5EF4-FFF2-40B4-BE49-F238E27FC236}">
                <a16:creationId xmlns:a16="http://schemas.microsoft.com/office/drawing/2014/main" id="{194FE17F-3670-4DE4-8419-B2DA16359128}"/>
              </a:ext>
            </a:extLst>
          </p:cNvPr>
          <p:cNvSpPr/>
          <p:nvPr/>
        </p:nvSpPr>
        <p:spPr>
          <a:xfrm>
            <a:off x="134982" y="1845726"/>
            <a:ext cx="5460060" cy="3970318"/>
          </a:xfrm>
          <a:prstGeom prst="rect">
            <a:avLst/>
          </a:prstGeom>
        </p:spPr>
        <p:txBody>
          <a:bodyPr wrap="square">
            <a:spAutoFit/>
          </a:bodyPr>
          <a:lstStyle/>
          <a:p>
            <a:pPr marL="571500" indent="-571500">
              <a:buFont typeface="Arial" panose="020B0604020202020204" pitchFamily="34" charset="0"/>
              <a:buChar char="•"/>
            </a:pPr>
            <a:r>
              <a:rPr lang="sr-Latn-RS" sz="3600" dirty="0">
                <a:solidFill>
                  <a:srgbClr val="002060"/>
                </a:solidFill>
              </a:rPr>
              <a:t>Najveća baza profila</a:t>
            </a:r>
          </a:p>
          <a:p>
            <a:pPr marL="571500" indent="-571500">
              <a:buFont typeface="Arial" panose="020B0604020202020204" pitchFamily="34" charset="0"/>
              <a:buChar char="•"/>
            </a:pPr>
            <a:r>
              <a:rPr lang="sr-Latn-RS" sz="3600" dirty="0">
                <a:solidFill>
                  <a:srgbClr val="002060"/>
                </a:solidFill>
              </a:rPr>
              <a:t>Povezivanje sa ljudima</a:t>
            </a:r>
          </a:p>
          <a:p>
            <a:pPr marL="571500" indent="-571500">
              <a:buFont typeface="Arial" panose="020B0604020202020204" pitchFamily="34" charset="0"/>
              <a:buChar char="•"/>
            </a:pPr>
            <a:r>
              <a:rPr lang="sr-Latn-RS" sz="3600" dirty="0">
                <a:solidFill>
                  <a:srgbClr val="002060"/>
                </a:solidFill>
              </a:rPr>
              <a:t>Budite u toku sa strukom</a:t>
            </a:r>
          </a:p>
          <a:p>
            <a:pPr marL="571500" indent="-571500">
              <a:buFont typeface="Arial" panose="020B0604020202020204" pitchFamily="34" charset="0"/>
              <a:buChar char="•"/>
            </a:pPr>
            <a:r>
              <a:rPr lang="sr-Latn-RS" sz="3600" dirty="0">
                <a:solidFill>
                  <a:srgbClr val="002060"/>
                </a:solidFill>
              </a:rPr>
              <a:t>Pratite trendove na mreži</a:t>
            </a:r>
          </a:p>
          <a:p>
            <a:pPr marL="571500" indent="-571500">
              <a:buFont typeface="Arial" panose="020B0604020202020204" pitchFamily="34" charset="0"/>
              <a:buChar char="•"/>
            </a:pPr>
            <a:r>
              <a:rPr lang="sr-Latn-RS" sz="3600" dirty="0">
                <a:solidFill>
                  <a:srgbClr val="002060"/>
                </a:solidFill>
              </a:rPr>
              <a:t>Sve firme ga koriste!</a:t>
            </a:r>
          </a:p>
          <a:p>
            <a:pPr marL="571500" indent="-571500">
              <a:buFont typeface="Arial" panose="020B0604020202020204" pitchFamily="34" charset="0"/>
              <a:buChar char="•"/>
            </a:pPr>
            <a:r>
              <a:rPr lang="sr-Latn-RS" sz="3600" dirty="0">
                <a:solidFill>
                  <a:srgbClr val="002060"/>
                </a:solidFill>
              </a:rPr>
              <a:t>Regrutacija</a:t>
            </a:r>
          </a:p>
        </p:txBody>
      </p:sp>
      <p:pic>
        <p:nvPicPr>
          <p:cNvPr id="5" name="Picture 4">
            <a:extLst>
              <a:ext uri="{FF2B5EF4-FFF2-40B4-BE49-F238E27FC236}">
                <a16:creationId xmlns:a16="http://schemas.microsoft.com/office/drawing/2014/main" id="{3F74CF64-3127-409D-A66A-6887C4B55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333" y="1215911"/>
            <a:ext cx="6643685" cy="4950823"/>
          </a:xfrm>
          <a:prstGeom prst="rect">
            <a:avLst/>
          </a:prstGeom>
        </p:spPr>
      </p:pic>
    </p:spTree>
    <p:extLst>
      <p:ext uri="{BB962C8B-B14F-4D97-AF65-F5344CB8AC3E}">
        <p14:creationId xmlns:p14="http://schemas.microsoft.com/office/powerpoint/2010/main" val="922308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6091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Freeform: Shape 11">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81844476-6ADB-4258-9D2B-CF8222C49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181" y="1177081"/>
            <a:ext cx="5462546" cy="4547569"/>
          </a:xfrm>
          <a:prstGeom prst="rect">
            <a:avLst/>
          </a:prstGeom>
        </p:spPr>
      </p:pic>
    </p:spTree>
    <p:extLst>
      <p:ext uri="{BB962C8B-B14F-4D97-AF65-F5344CB8AC3E}">
        <p14:creationId xmlns:p14="http://schemas.microsoft.com/office/powerpoint/2010/main" val="252332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0"/>
            <a:ext cx="7886700" cy="1325563"/>
          </a:xfrm>
        </p:spPr>
        <p:txBody>
          <a:bodyPr>
            <a:normAutofit/>
          </a:bodyPr>
          <a:lstStyle/>
          <a:p>
            <a:pPr algn="ctr"/>
            <a:r>
              <a:rPr lang="pt-BR" sz="4000" b="1" dirty="0">
                <a:solidFill>
                  <a:srgbClr val="002060"/>
                </a:solidFill>
                <a:latin typeface="+mn-lt"/>
              </a:rPr>
              <a:t>Prijavite se na domaće portale</a:t>
            </a:r>
            <a:endParaRPr lang="en-US" sz="4000" b="1" dirty="0">
              <a:solidFill>
                <a:srgbClr val="002060"/>
              </a:solidFill>
              <a:latin typeface="+mn-lt"/>
            </a:endParaRPr>
          </a:p>
        </p:txBody>
      </p:sp>
      <p:pic>
        <p:nvPicPr>
          <p:cNvPr id="6" name="Picture 5">
            <a:extLst>
              <a:ext uri="{FF2B5EF4-FFF2-40B4-BE49-F238E27FC236}">
                <a16:creationId xmlns:a16="http://schemas.microsoft.com/office/drawing/2014/main" id="{7FE682E7-1290-4C3C-BCA2-7CC2143B3F17}"/>
              </a:ext>
            </a:extLst>
          </p:cNvPr>
          <p:cNvPicPr>
            <a:picLocks noChangeAspect="1"/>
          </p:cNvPicPr>
          <p:nvPr/>
        </p:nvPicPr>
        <p:blipFill>
          <a:blip r:embed="rId3">
            <a:lum/>
            <a:alphaModFix/>
          </a:blip>
          <a:srcRect/>
          <a:stretch>
            <a:fillRect/>
          </a:stretch>
        </p:blipFill>
        <p:spPr>
          <a:xfrm>
            <a:off x="343747" y="3259718"/>
            <a:ext cx="8795112" cy="3038224"/>
          </a:xfrm>
          <a:prstGeom prst="rect">
            <a:avLst/>
          </a:prstGeom>
          <a:noFill/>
          <a:ln>
            <a:noFill/>
          </a:ln>
          <a:effectLst>
            <a:outerShdw dist="50912" dir="8100000" algn="tl">
              <a:srgbClr val="B2B2B2"/>
            </a:outerShdw>
          </a:effectLst>
        </p:spPr>
      </p:pic>
      <p:pic>
        <p:nvPicPr>
          <p:cNvPr id="7" name="Picture 6">
            <a:extLst>
              <a:ext uri="{FF2B5EF4-FFF2-40B4-BE49-F238E27FC236}">
                <a16:creationId xmlns:a16="http://schemas.microsoft.com/office/drawing/2014/main" id="{2CFAC770-0447-44BF-A5C6-92A5A480C757}"/>
              </a:ext>
            </a:extLst>
          </p:cNvPr>
          <p:cNvPicPr>
            <a:picLocks noChangeAspect="1"/>
          </p:cNvPicPr>
          <p:nvPr/>
        </p:nvPicPr>
        <p:blipFill>
          <a:blip r:embed="rId4">
            <a:lum/>
            <a:alphaModFix/>
          </a:blip>
          <a:srcRect/>
          <a:stretch>
            <a:fillRect/>
          </a:stretch>
        </p:blipFill>
        <p:spPr>
          <a:xfrm>
            <a:off x="1900746" y="1694066"/>
            <a:ext cx="7542897" cy="4362203"/>
          </a:xfrm>
          <a:prstGeom prst="rect">
            <a:avLst/>
          </a:prstGeom>
          <a:noFill/>
          <a:ln>
            <a:noFill/>
          </a:ln>
          <a:effectLst>
            <a:outerShdw dist="50912" dir="8100000" algn="tl">
              <a:srgbClr val="B2B2B2"/>
            </a:outerShdw>
          </a:effectLst>
        </p:spPr>
      </p:pic>
      <p:pic>
        <p:nvPicPr>
          <p:cNvPr id="8" name="Picture Placeholder 4">
            <a:extLst>
              <a:ext uri="{FF2B5EF4-FFF2-40B4-BE49-F238E27FC236}">
                <a16:creationId xmlns:a16="http://schemas.microsoft.com/office/drawing/2014/main" id="{B2F43CBF-2609-4F20-AE12-87FA0C5DC27B}"/>
              </a:ext>
            </a:extLst>
          </p:cNvPr>
          <p:cNvPicPr>
            <a:picLocks noChangeAspect="1"/>
          </p:cNvPicPr>
          <p:nvPr/>
        </p:nvPicPr>
        <p:blipFill>
          <a:blip r:embed="rId5">
            <a:lum/>
            <a:alphaModFix/>
          </a:blip>
          <a:srcRect/>
          <a:stretch>
            <a:fillRect/>
          </a:stretch>
        </p:blipFill>
        <p:spPr>
          <a:xfrm>
            <a:off x="4835354" y="1091512"/>
            <a:ext cx="7090833" cy="4389967"/>
          </a:xfrm>
          <a:prstGeom prst="rect">
            <a:avLst/>
          </a:prstGeom>
          <a:effectLst>
            <a:outerShdw dist="50912" dir="8100000" algn="tl">
              <a:srgbClr val="B2B2B2"/>
            </a:outerShdw>
          </a:effectLst>
        </p:spPr>
      </p:pic>
    </p:spTree>
    <p:extLst>
      <p:ext uri="{BB962C8B-B14F-4D97-AF65-F5344CB8AC3E}">
        <p14:creationId xmlns:p14="http://schemas.microsoft.com/office/powerpoint/2010/main" val="1842531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49" y="0"/>
            <a:ext cx="7886700" cy="1325563"/>
          </a:xfrm>
        </p:spPr>
        <p:txBody>
          <a:bodyPr/>
          <a:lstStyle/>
          <a:p>
            <a:pPr algn="ctr"/>
            <a:r>
              <a:rPr lang="sr-Latn-RS" b="1" dirty="0">
                <a:solidFill>
                  <a:srgbClr val="002060"/>
                </a:solidFill>
                <a:latin typeface="+mn-lt"/>
              </a:rPr>
              <a:t>Postavljanje LinkedIn naloga</a:t>
            </a:r>
            <a:endParaRPr lang="en-US" b="1" dirty="0">
              <a:solidFill>
                <a:srgbClr val="002060"/>
              </a:solidFill>
              <a:latin typeface="+mn-lt"/>
            </a:endParaRPr>
          </a:p>
        </p:txBody>
      </p:sp>
      <p:pic>
        <p:nvPicPr>
          <p:cNvPr id="22530" name="Picture 2" descr="Image result for linkedin">
            <a:extLst>
              <a:ext uri="{FF2B5EF4-FFF2-40B4-BE49-F238E27FC236}">
                <a16:creationId xmlns:a16="http://schemas.microsoft.com/office/drawing/2014/main" id="{25D9C89D-85ED-4319-A648-1D8CAA33C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068" y="1825942"/>
            <a:ext cx="5651863" cy="33911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293808C-8C06-49B3-BCC4-E0436605B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1931" y="959962"/>
            <a:ext cx="3124200" cy="5334000"/>
          </a:xfrm>
          <a:prstGeom prst="rect">
            <a:avLst/>
          </a:prstGeom>
        </p:spPr>
      </p:pic>
      <p:pic>
        <p:nvPicPr>
          <p:cNvPr id="6" name="Picture 5">
            <a:extLst>
              <a:ext uri="{FF2B5EF4-FFF2-40B4-BE49-F238E27FC236}">
                <a16:creationId xmlns:a16="http://schemas.microsoft.com/office/drawing/2014/main" id="{3F3F51AA-3590-4556-BF16-3122140973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54501"/>
            <a:ext cx="3114675" cy="5334000"/>
          </a:xfrm>
          <a:prstGeom prst="rect">
            <a:avLst/>
          </a:prstGeom>
        </p:spPr>
      </p:pic>
    </p:spTree>
    <p:extLst>
      <p:ext uri="{BB962C8B-B14F-4D97-AF65-F5344CB8AC3E}">
        <p14:creationId xmlns:p14="http://schemas.microsoft.com/office/powerpoint/2010/main" val="3604697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0"/>
            <a:ext cx="7886700" cy="1325563"/>
          </a:xfrm>
        </p:spPr>
        <p:txBody>
          <a:bodyPr>
            <a:normAutofit/>
          </a:bodyPr>
          <a:lstStyle/>
          <a:p>
            <a:pPr algn="ctr"/>
            <a:r>
              <a:rPr lang="it-IT" sz="4000" b="1" dirty="0">
                <a:solidFill>
                  <a:srgbClr val="002060"/>
                </a:solidFill>
                <a:latin typeface="+mn-lt"/>
              </a:rPr>
              <a:t>Budite aktivni, dovitljivi i uporni</a:t>
            </a:r>
            <a:endParaRPr lang="en-US" sz="4000" b="1" dirty="0">
              <a:solidFill>
                <a:srgbClr val="002060"/>
              </a:solidFill>
              <a:latin typeface="+mn-lt"/>
            </a:endParaRPr>
          </a:p>
        </p:txBody>
      </p:sp>
      <p:sp>
        <p:nvSpPr>
          <p:cNvPr id="6" name="Rectangle 5">
            <a:extLst>
              <a:ext uri="{FF2B5EF4-FFF2-40B4-BE49-F238E27FC236}">
                <a16:creationId xmlns:a16="http://schemas.microsoft.com/office/drawing/2014/main" id="{D667521A-872C-4BB0-BBE6-EA9DA2EDD8F3}"/>
              </a:ext>
            </a:extLst>
          </p:cNvPr>
          <p:cNvSpPr/>
          <p:nvPr/>
        </p:nvSpPr>
        <p:spPr>
          <a:xfrm>
            <a:off x="1137019" y="1223963"/>
            <a:ext cx="9917961" cy="4647426"/>
          </a:xfrm>
          <a:prstGeom prst="rect">
            <a:avLst/>
          </a:prstGeom>
        </p:spPr>
        <p:txBody>
          <a:bodyPr wrap="square">
            <a:spAutoFit/>
          </a:bodyPr>
          <a:lstStyle/>
          <a:p>
            <a:pPr marL="457200" indent="-457200">
              <a:spcBef>
                <a:spcPts val="1365"/>
              </a:spcBef>
              <a:spcAft>
                <a:spcPts val="612"/>
              </a:spcAft>
              <a:buSzPct val="100000"/>
              <a:buFont typeface="Wingdings" panose="05000000000000000000" pitchFamily="2" charset="2"/>
              <a:buChar char="q"/>
            </a:pPr>
            <a:r>
              <a:rPr lang="en-US" sz="2800" dirty="0" err="1">
                <a:solidFill>
                  <a:srgbClr val="002060"/>
                </a:solidFill>
              </a:rPr>
              <a:t>Prikupite</a:t>
            </a:r>
            <a:r>
              <a:rPr lang="en-US" sz="2800" dirty="0">
                <a:solidFill>
                  <a:srgbClr val="002060"/>
                </a:solidFill>
              </a:rPr>
              <a:t> </a:t>
            </a:r>
            <a:r>
              <a:rPr lang="en-US" sz="2800" dirty="0" err="1">
                <a:solidFill>
                  <a:srgbClr val="002060"/>
                </a:solidFill>
              </a:rPr>
              <a:t>listu</a:t>
            </a:r>
            <a:r>
              <a:rPr lang="en-US" sz="2800" dirty="0">
                <a:solidFill>
                  <a:srgbClr val="002060"/>
                </a:solidFill>
              </a:rPr>
              <a:t> </a:t>
            </a:r>
            <a:r>
              <a:rPr lang="en-US" sz="2800" dirty="0" err="1">
                <a:solidFill>
                  <a:srgbClr val="002060"/>
                </a:solidFill>
              </a:rPr>
              <a:t>organizacija</a:t>
            </a:r>
            <a:r>
              <a:rPr lang="en-US" sz="2800" dirty="0">
                <a:solidFill>
                  <a:srgbClr val="002060"/>
                </a:solidFill>
              </a:rPr>
              <a:t> </a:t>
            </a:r>
            <a:r>
              <a:rPr lang="en-US" sz="2800" dirty="0" err="1">
                <a:solidFill>
                  <a:srgbClr val="002060"/>
                </a:solidFill>
              </a:rPr>
              <a:t>koje</a:t>
            </a:r>
            <a:r>
              <a:rPr lang="en-US" sz="2800" dirty="0">
                <a:solidFill>
                  <a:srgbClr val="002060"/>
                </a:solidFill>
              </a:rPr>
              <a:t> vas </a:t>
            </a:r>
            <a:r>
              <a:rPr lang="en-US" sz="2800" dirty="0" err="1">
                <a:solidFill>
                  <a:srgbClr val="002060"/>
                </a:solidFill>
              </a:rPr>
              <a:t>zanimaju</a:t>
            </a:r>
            <a:r>
              <a:rPr lang="en-US" sz="2800" dirty="0">
                <a:solidFill>
                  <a:srgbClr val="002060"/>
                </a:solidFill>
              </a:rPr>
              <a:t>.</a:t>
            </a:r>
          </a:p>
          <a:p>
            <a:pPr marL="457200" indent="-457200">
              <a:spcBef>
                <a:spcPts val="1365"/>
              </a:spcBef>
              <a:spcAft>
                <a:spcPts val="612"/>
              </a:spcAft>
              <a:buSzPct val="100000"/>
              <a:buFont typeface="Wingdings" panose="05000000000000000000" pitchFamily="2" charset="2"/>
              <a:buChar char="q"/>
            </a:pPr>
            <a:r>
              <a:rPr lang="en-US" sz="2800" dirty="0" err="1">
                <a:solidFill>
                  <a:srgbClr val="002060"/>
                </a:solidFill>
              </a:rPr>
              <a:t>Pokušajte</a:t>
            </a:r>
            <a:r>
              <a:rPr lang="en-US" sz="2800" dirty="0">
                <a:solidFill>
                  <a:srgbClr val="002060"/>
                </a:solidFill>
              </a:rPr>
              <a:t> </a:t>
            </a:r>
            <a:r>
              <a:rPr lang="en-US" sz="2800" dirty="0" err="1">
                <a:solidFill>
                  <a:srgbClr val="002060"/>
                </a:solidFill>
              </a:rPr>
              <a:t>negde</a:t>
            </a:r>
            <a:r>
              <a:rPr lang="en-US" sz="2800" dirty="0">
                <a:solidFill>
                  <a:srgbClr val="002060"/>
                </a:solidFill>
              </a:rPr>
              <a:t> da </a:t>
            </a:r>
            <a:r>
              <a:rPr lang="en-US" sz="2800" dirty="0" err="1">
                <a:solidFill>
                  <a:srgbClr val="002060"/>
                </a:solidFill>
              </a:rPr>
              <a:t>zakažete</a:t>
            </a:r>
            <a:r>
              <a:rPr lang="en-US" sz="2800" dirty="0">
                <a:solidFill>
                  <a:srgbClr val="002060"/>
                </a:solidFill>
              </a:rPr>
              <a:t> </a:t>
            </a:r>
            <a:r>
              <a:rPr lang="en-US" sz="2800" dirty="0" err="1">
                <a:solidFill>
                  <a:srgbClr val="002060"/>
                </a:solidFill>
              </a:rPr>
              <a:t>informativni</a:t>
            </a:r>
            <a:r>
              <a:rPr lang="en-US" sz="2800" dirty="0">
                <a:solidFill>
                  <a:srgbClr val="002060"/>
                </a:solidFill>
              </a:rPr>
              <a:t> </a:t>
            </a:r>
            <a:r>
              <a:rPr lang="en-US" sz="2800" dirty="0" err="1">
                <a:solidFill>
                  <a:srgbClr val="002060"/>
                </a:solidFill>
              </a:rPr>
              <a:t>razgovor</a:t>
            </a:r>
            <a:r>
              <a:rPr lang="en-US" sz="2800" dirty="0">
                <a:solidFill>
                  <a:srgbClr val="002060"/>
                </a:solidFill>
              </a:rPr>
              <a:t>.</a:t>
            </a:r>
          </a:p>
          <a:p>
            <a:pPr marL="457200" indent="-457200">
              <a:spcBef>
                <a:spcPts val="1365"/>
              </a:spcBef>
              <a:spcAft>
                <a:spcPts val="612"/>
              </a:spcAft>
              <a:buSzPct val="100000"/>
              <a:buFont typeface="Wingdings" panose="05000000000000000000" pitchFamily="2" charset="2"/>
              <a:buChar char="q"/>
            </a:pPr>
            <a:r>
              <a:rPr lang="en-US" sz="2800" dirty="0" err="1">
                <a:solidFill>
                  <a:srgbClr val="002060"/>
                </a:solidFill>
              </a:rPr>
              <a:t>Pošaljite</a:t>
            </a:r>
            <a:r>
              <a:rPr lang="en-US" sz="2800" dirty="0">
                <a:solidFill>
                  <a:srgbClr val="002060"/>
                </a:solidFill>
              </a:rPr>
              <a:t> </a:t>
            </a:r>
            <a:r>
              <a:rPr lang="en-US" sz="2800" dirty="0" err="1">
                <a:solidFill>
                  <a:srgbClr val="002060"/>
                </a:solidFill>
              </a:rPr>
              <a:t>kratko</a:t>
            </a:r>
            <a:r>
              <a:rPr lang="en-US" sz="2800" dirty="0">
                <a:solidFill>
                  <a:srgbClr val="002060"/>
                </a:solidFill>
              </a:rPr>
              <a:t> pismo </a:t>
            </a:r>
            <a:r>
              <a:rPr lang="en-US" sz="2800" dirty="0" err="1">
                <a:solidFill>
                  <a:srgbClr val="002060"/>
                </a:solidFill>
              </a:rPr>
              <a:t>i</a:t>
            </a:r>
            <a:r>
              <a:rPr lang="en-US" sz="2800" dirty="0">
                <a:solidFill>
                  <a:srgbClr val="002060"/>
                </a:solidFill>
              </a:rPr>
              <a:t> CV </a:t>
            </a:r>
            <a:r>
              <a:rPr lang="en-US" sz="2800" dirty="0" err="1">
                <a:solidFill>
                  <a:srgbClr val="002060"/>
                </a:solidFill>
              </a:rPr>
              <a:t>kao</a:t>
            </a:r>
            <a:r>
              <a:rPr lang="en-US" sz="2800" dirty="0">
                <a:solidFill>
                  <a:srgbClr val="002060"/>
                </a:solidFill>
              </a:rPr>
              <a:t> </a:t>
            </a:r>
            <a:r>
              <a:rPr lang="en-US" sz="2800" dirty="0" err="1">
                <a:solidFill>
                  <a:srgbClr val="002060"/>
                </a:solidFill>
              </a:rPr>
              <a:t>predlog</a:t>
            </a:r>
            <a:r>
              <a:rPr lang="en-US" sz="2800" dirty="0">
                <a:solidFill>
                  <a:srgbClr val="002060"/>
                </a:solidFill>
              </a:rPr>
              <a:t> za </a:t>
            </a:r>
            <a:r>
              <a:rPr lang="en-US" sz="2800" dirty="0" err="1">
                <a:solidFill>
                  <a:srgbClr val="002060"/>
                </a:solidFill>
              </a:rPr>
              <a:t>susret</a:t>
            </a:r>
            <a:r>
              <a:rPr lang="en-US" sz="2800" dirty="0">
                <a:solidFill>
                  <a:srgbClr val="002060"/>
                </a:solidFill>
              </a:rPr>
              <a:t>.</a:t>
            </a:r>
          </a:p>
          <a:p>
            <a:pPr marL="457200" indent="-457200">
              <a:spcBef>
                <a:spcPts val="1365"/>
              </a:spcBef>
              <a:spcAft>
                <a:spcPts val="612"/>
              </a:spcAft>
              <a:buSzPct val="100000"/>
              <a:buFont typeface="Wingdings" panose="05000000000000000000" pitchFamily="2" charset="2"/>
              <a:buChar char="q"/>
            </a:pPr>
            <a:r>
              <a:rPr lang="en-US" sz="2800" dirty="0" err="1">
                <a:solidFill>
                  <a:srgbClr val="002060"/>
                </a:solidFill>
              </a:rPr>
              <a:t>Idite</a:t>
            </a:r>
            <a:r>
              <a:rPr lang="en-US" sz="2800" dirty="0">
                <a:solidFill>
                  <a:srgbClr val="002060"/>
                </a:solidFill>
              </a:rPr>
              <a:t> </a:t>
            </a:r>
            <a:r>
              <a:rPr lang="en-US" sz="2800" dirty="0" err="1">
                <a:solidFill>
                  <a:srgbClr val="002060"/>
                </a:solidFill>
              </a:rPr>
              <a:t>na</a:t>
            </a:r>
            <a:r>
              <a:rPr lang="en-US" sz="2800" dirty="0">
                <a:solidFill>
                  <a:srgbClr val="002060"/>
                </a:solidFill>
              </a:rPr>
              <a:t> </a:t>
            </a:r>
            <a:r>
              <a:rPr lang="en-US" sz="2800" dirty="0" err="1">
                <a:solidFill>
                  <a:srgbClr val="002060"/>
                </a:solidFill>
              </a:rPr>
              <a:t>skupove</a:t>
            </a:r>
            <a:r>
              <a:rPr lang="en-US" sz="2800" dirty="0">
                <a:solidFill>
                  <a:srgbClr val="002060"/>
                </a:solidFill>
              </a:rPr>
              <a:t>, </a:t>
            </a:r>
            <a:r>
              <a:rPr lang="en-US" sz="2800" dirty="0" err="1">
                <a:solidFill>
                  <a:srgbClr val="002060"/>
                </a:solidFill>
              </a:rPr>
              <a:t>budite</a:t>
            </a:r>
            <a:r>
              <a:rPr lang="en-US" sz="2800" dirty="0">
                <a:solidFill>
                  <a:srgbClr val="002060"/>
                </a:solidFill>
              </a:rPr>
              <a:t> u </a:t>
            </a:r>
            <a:r>
              <a:rPr lang="en-US" sz="2800" dirty="0" err="1">
                <a:solidFill>
                  <a:srgbClr val="002060"/>
                </a:solidFill>
              </a:rPr>
              <a:t>kontaktu</a:t>
            </a:r>
            <a:r>
              <a:rPr lang="en-US" sz="2800" dirty="0">
                <a:solidFill>
                  <a:srgbClr val="002060"/>
                </a:solidFill>
              </a:rPr>
              <a:t> s </a:t>
            </a:r>
            <a:r>
              <a:rPr lang="en-US" sz="2800" dirty="0" err="1">
                <a:solidFill>
                  <a:srgbClr val="002060"/>
                </a:solidFill>
              </a:rPr>
              <a:t>ljudima</a:t>
            </a:r>
            <a:r>
              <a:rPr lang="en-US" sz="2800" dirty="0">
                <a:solidFill>
                  <a:srgbClr val="002060"/>
                </a:solidFill>
              </a:rPr>
              <a:t>.</a:t>
            </a:r>
          </a:p>
          <a:p>
            <a:pPr marL="457200" indent="-457200">
              <a:spcBef>
                <a:spcPts val="1365"/>
              </a:spcBef>
              <a:spcAft>
                <a:spcPts val="612"/>
              </a:spcAft>
              <a:buSzPct val="100000"/>
              <a:buFont typeface="Wingdings" panose="05000000000000000000" pitchFamily="2" charset="2"/>
              <a:buChar char="q"/>
            </a:pPr>
            <a:r>
              <a:rPr lang="en-US" sz="2800" dirty="0" err="1">
                <a:solidFill>
                  <a:srgbClr val="002060"/>
                </a:solidFill>
              </a:rPr>
              <a:t>Volontirajte</a:t>
            </a:r>
            <a:r>
              <a:rPr lang="en-US" sz="2800" dirty="0">
                <a:solidFill>
                  <a:srgbClr val="002060"/>
                </a:solidFill>
              </a:rPr>
              <a:t>.</a:t>
            </a:r>
          </a:p>
          <a:p>
            <a:pPr marL="457200" indent="-457200">
              <a:spcBef>
                <a:spcPts val="1365"/>
              </a:spcBef>
              <a:spcAft>
                <a:spcPts val="612"/>
              </a:spcAft>
              <a:buSzPct val="100000"/>
              <a:buFont typeface="Wingdings" panose="05000000000000000000" pitchFamily="2" charset="2"/>
              <a:buChar char="q"/>
            </a:pPr>
            <a:r>
              <a:rPr lang="sr-Latn-RS" sz="2800" dirty="0">
                <a:solidFill>
                  <a:srgbClr val="002060"/>
                </a:solidFill>
              </a:rPr>
              <a:t>Strpljenje!</a:t>
            </a:r>
            <a:endParaRPr lang="en-US" sz="2800" dirty="0">
              <a:solidFill>
                <a:srgbClr val="002060"/>
              </a:solidFill>
            </a:endParaRPr>
          </a:p>
          <a:p>
            <a:pPr>
              <a:spcBef>
                <a:spcPts val="1365"/>
              </a:spcBef>
              <a:spcAft>
                <a:spcPts val="612"/>
              </a:spcAft>
              <a:buSzPct val="50000"/>
            </a:pPr>
            <a:endParaRPr lang="en-US" sz="2800" dirty="0"/>
          </a:p>
        </p:txBody>
      </p:sp>
      <p:pic>
        <p:nvPicPr>
          <p:cNvPr id="4" name="Picture 3">
            <a:extLst>
              <a:ext uri="{FF2B5EF4-FFF2-40B4-BE49-F238E27FC236}">
                <a16:creationId xmlns:a16="http://schemas.microsoft.com/office/drawing/2014/main" id="{139CF105-FF2A-4123-8823-0BF7504EB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9225" y="986611"/>
            <a:ext cx="3152775" cy="5334000"/>
          </a:xfrm>
          <a:prstGeom prst="rect">
            <a:avLst/>
          </a:prstGeom>
        </p:spPr>
      </p:pic>
    </p:spTree>
    <p:extLst>
      <p:ext uri="{BB962C8B-B14F-4D97-AF65-F5344CB8AC3E}">
        <p14:creationId xmlns:p14="http://schemas.microsoft.com/office/powerpoint/2010/main" val="373374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D6E229-BAC2-4FF3-86AA-C27F22654671}"/>
              </a:ext>
            </a:extLst>
          </p:cNvPr>
          <p:cNvSpPr txBox="1">
            <a:spLocks/>
          </p:cNvSpPr>
          <p:nvPr/>
        </p:nvSpPr>
        <p:spPr>
          <a:xfrm>
            <a:off x="1524000" y="2971595"/>
            <a:ext cx="9144000" cy="9148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l-PL" sz="4800" dirty="0">
                <a:solidFill>
                  <a:schemeClr val="bg1"/>
                </a:solidFill>
                <a:latin typeface="+mn-lt"/>
              </a:rPr>
              <a:t>Proces regrutacija i selekcija iz ugla IT kompanije</a:t>
            </a:r>
          </a:p>
        </p:txBody>
      </p:sp>
    </p:spTree>
    <p:extLst>
      <p:ext uri="{BB962C8B-B14F-4D97-AF65-F5344CB8AC3E}">
        <p14:creationId xmlns:p14="http://schemas.microsoft.com/office/powerpoint/2010/main" val="3254355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B4E1-DF6A-40C3-8A4D-4618C3EECCEA}"/>
              </a:ext>
            </a:extLst>
          </p:cNvPr>
          <p:cNvSpPr>
            <a:spLocks noGrp="1"/>
          </p:cNvSpPr>
          <p:nvPr>
            <p:ph type="title"/>
          </p:nvPr>
        </p:nvSpPr>
        <p:spPr>
          <a:xfrm>
            <a:off x="838200" y="0"/>
            <a:ext cx="10515600" cy="1325563"/>
          </a:xfrm>
        </p:spPr>
        <p:txBody>
          <a:bodyPr>
            <a:normAutofit/>
          </a:bodyPr>
          <a:lstStyle/>
          <a:p>
            <a:pPr algn="ctr"/>
            <a:r>
              <a:rPr lang="sl-SI" sz="4000" b="1" dirty="0">
                <a:solidFill>
                  <a:srgbClr val="002060"/>
                </a:solidFill>
                <a:latin typeface="+mn-lt"/>
              </a:rPr>
              <a:t>Pretvorite problem u izazov</a:t>
            </a:r>
            <a:endParaRPr lang="en-US" sz="4000" b="1" dirty="0">
              <a:solidFill>
                <a:srgbClr val="002060"/>
              </a:solidFill>
              <a:latin typeface="+mn-lt"/>
            </a:endParaRPr>
          </a:p>
        </p:txBody>
      </p:sp>
      <p:sp>
        <p:nvSpPr>
          <p:cNvPr id="3" name="Content Placeholder 2">
            <a:extLst>
              <a:ext uri="{FF2B5EF4-FFF2-40B4-BE49-F238E27FC236}">
                <a16:creationId xmlns:a16="http://schemas.microsoft.com/office/drawing/2014/main" id="{7EA172FD-7A42-44C0-9F1D-D88E172C31DD}"/>
              </a:ext>
            </a:extLst>
          </p:cNvPr>
          <p:cNvSpPr>
            <a:spLocks noGrp="1"/>
          </p:cNvSpPr>
          <p:nvPr>
            <p:ph idx="1"/>
          </p:nvPr>
        </p:nvSpPr>
        <p:spPr>
          <a:xfrm>
            <a:off x="838200" y="1226184"/>
            <a:ext cx="10515600" cy="4737735"/>
          </a:xfrm>
        </p:spPr>
        <p:txBody>
          <a:bodyPr/>
          <a:lstStyle/>
          <a:p>
            <a:pPr>
              <a:lnSpc>
                <a:spcPct val="100000"/>
              </a:lnSpc>
              <a:buFont typeface="Wingdings" panose="05000000000000000000" pitchFamily="2" charset="2"/>
              <a:buChar char="q"/>
            </a:pPr>
            <a:r>
              <a:rPr lang="en-US" dirty="0">
                <a:solidFill>
                  <a:srgbClr val="002060"/>
                </a:solidFill>
              </a:rPr>
              <a:t> Za </a:t>
            </a:r>
            <a:r>
              <a:rPr lang="en-US" dirty="0" err="1">
                <a:solidFill>
                  <a:srgbClr val="002060"/>
                </a:solidFill>
              </a:rPr>
              <a:t>početak</a:t>
            </a:r>
            <a:r>
              <a:rPr lang="en-US" dirty="0">
                <a:solidFill>
                  <a:srgbClr val="002060"/>
                </a:solidFill>
              </a:rPr>
              <a:t>: ne </a:t>
            </a:r>
            <a:r>
              <a:rPr lang="en-US" dirty="0" err="1">
                <a:solidFill>
                  <a:srgbClr val="002060"/>
                </a:solidFill>
              </a:rPr>
              <a:t>tražite</a:t>
            </a:r>
            <a:r>
              <a:rPr lang="en-US" dirty="0">
                <a:solidFill>
                  <a:srgbClr val="002060"/>
                </a:solidFill>
              </a:rPr>
              <a:t> </a:t>
            </a:r>
            <a:r>
              <a:rPr lang="en-US" dirty="0" err="1">
                <a:solidFill>
                  <a:srgbClr val="002060"/>
                </a:solidFill>
              </a:rPr>
              <a:t>savršen</a:t>
            </a:r>
            <a:r>
              <a:rPr lang="en-US" dirty="0">
                <a:solidFill>
                  <a:srgbClr val="002060"/>
                </a:solidFill>
              </a:rPr>
              <a:t> </a:t>
            </a:r>
            <a:r>
              <a:rPr lang="en-US" dirty="0" err="1">
                <a:solidFill>
                  <a:srgbClr val="002060"/>
                </a:solidFill>
              </a:rPr>
              <a:t>posao</a:t>
            </a:r>
            <a:r>
              <a:rPr lang="en-US" dirty="0">
                <a:solidFill>
                  <a:srgbClr val="002060"/>
                </a:solidFill>
              </a:rPr>
              <a:t>.</a:t>
            </a:r>
          </a:p>
          <a:p>
            <a:pPr>
              <a:lnSpc>
                <a:spcPct val="100000"/>
              </a:lnSpc>
              <a:buFont typeface="Wingdings" panose="05000000000000000000" pitchFamily="2" charset="2"/>
              <a:buChar char="q"/>
            </a:pPr>
            <a:r>
              <a:rPr lang="en-US" dirty="0">
                <a:solidFill>
                  <a:srgbClr val="002060"/>
                </a:solidFill>
              </a:rPr>
              <a:t> </a:t>
            </a:r>
            <a:r>
              <a:rPr lang="en-US" dirty="0" err="1">
                <a:solidFill>
                  <a:srgbClr val="002060"/>
                </a:solidFill>
              </a:rPr>
              <a:t>Uspostavite</a:t>
            </a:r>
            <a:r>
              <a:rPr lang="en-US" dirty="0">
                <a:solidFill>
                  <a:srgbClr val="002060"/>
                </a:solidFill>
              </a:rPr>
              <a:t> </a:t>
            </a:r>
            <a:r>
              <a:rPr lang="en-US" dirty="0" err="1">
                <a:solidFill>
                  <a:srgbClr val="002060"/>
                </a:solidFill>
              </a:rPr>
              <a:t>dnevnu</a:t>
            </a:r>
            <a:r>
              <a:rPr lang="en-US" dirty="0">
                <a:solidFill>
                  <a:srgbClr val="002060"/>
                </a:solidFill>
              </a:rPr>
              <a:t> </a:t>
            </a:r>
            <a:r>
              <a:rPr lang="en-US" dirty="0" err="1">
                <a:solidFill>
                  <a:srgbClr val="002060"/>
                </a:solidFill>
              </a:rPr>
              <a:t>rutinu</a:t>
            </a:r>
            <a:r>
              <a:rPr lang="en-US" dirty="0">
                <a:solidFill>
                  <a:srgbClr val="002060"/>
                </a:solidFill>
              </a:rPr>
              <a:t>.</a:t>
            </a:r>
          </a:p>
          <a:p>
            <a:pPr>
              <a:lnSpc>
                <a:spcPct val="100000"/>
              </a:lnSpc>
              <a:buFont typeface="Wingdings" panose="05000000000000000000" pitchFamily="2" charset="2"/>
              <a:buChar char="q"/>
            </a:pPr>
            <a:r>
              <a:rPr lang="en-US" dirty="0">
                <a:solidFill>
                  <a:srgbClr val="002060"/>
                </a:solidFill>
              </a:rPr>
              <a:t> </a:t>
            </a:r>
            <a:r>
              <a:rPr lang="en-US" dirty="0" err="1">
                <a:solidFill>
                  <a:srgbClr val="002060"/>
                </a:solidFill>
              </a:rPr>
              <a:t>Savladajte</a:t>
            </a:r>
            <a:r>
              <a:rPr lang="en-US" dirty="0">
                <a:solidFill>
                  <a:srgbClr val="002060"/>
                </a:solidFill>
              </a:rPr>
              <a:t> </a:t>
            </a:r>
            <a:r>
              <a:rPr lang="en-US" dirty="0" err="1">
                <a:solidFill>
                  <a:srgbClr val="002060"/>
                </a:solidFill>
              </a:rPr>
              <a:t>nove</a:t>
            </a:r>
            <a:r>
              <a:rPr lang="en-US" dirty="0">
                <a:solidFill>
                  <a:srgbClr val="002060"/>
                </a:solidFill>
              </a:rPr>
              <a:t> </a:t>
            </a:r>
            <a:r>
              <a:rPr lang="en-US" dirty="0" err="1">
                <a:solidFill>
                  <a:srgbClr val="002060"/>
                </a:solidFill>
              </a:rPr>
              <a:t>veštine</a:t>
            </a:r>
            <a:r>
              <a:rPr lang="en-US" dirty="0">
                <a:solidFill>
                  <a:srgbClr val="002060"/>
                </a:solidFill>
              </a:rPr>
              <a:t> </a:t>
            </a:r>
            <a:r>
              <a:rPr lang="en-US" dirty="0" err="1">
                <a:solidFill>
                  <a:srgbClr val="002060"/>
                </a:solidFill>
              </a:rPr>
              <a:t>i</a:t>
            </a:r>
            <a:r>
              <a:rPr lang="en-US" dirty="0">
                <a:solidFill>
                  <a:srgbClr val="002060"/>
                </a:solidFill>
              </a:rPr>
              <a:t> </a:t>
            </a:r>
            <a:r>
              <a:rPr lang="en-US" dirty="0" err="1">
                <a:solidFill>
                  <a:srgbClr val="002060"/>
                </a:solidFill>
              </a:rPr>
              <a:t>znanja</a:t>
            </a:r>
            <a:r>
              <a:rPr lang="en-US" dirty="0">
                <a:solidFill>
                  <a:srgbClr val="002060"/>
                </a:solidFill>
              </a:rPr>
              <a:t>.</a:t>
            </a:r>
          </a:p>
          <a:p>
            <a:pPr>
              <a:lnSpc>
                <a:spcPct val="100000"/>
              </a:lnSpc>
              <a:buFont typeface="Wingdings" panose="05000000000000000000" pitchFamily="2" charset="2"/>
              <a:buChar char="q"/>
            </a:pPr>
            <a:r>
              <a:rPr lang="en-US" dirty="0">
                <a:solidFill>
                  <a:srgbClr val="002060"/>
                </a:solidFill>
              </a:rPr>
              <a:t> </a:t>
            </a:r>
            <a:r>
              <a:rPr lang="en-US" dirty="0" err="1">
                <a:solidFill>
                  <a:srgbClr val="002060"/>
                </a:solidFill>
              </a:rPr>
              <a:t>Podignite</a:t>
            </a:r>
            <a:r>
              <a:rPr lang="en-US" dirty="0">
                <a:solidFill>
                  <a:srgbClr val="002060"/>
                </a:solidFill>
              </a:rPr>
              <a:t> </a:t>
            </a:r>
            <a:r>
              <a:rPr lang="en-US" dirty="0" err="1">
                <a:solidFill>
                  <a:srgbClr val="002060"/>
                </a:solidFill>
              </a:rPr>
              <a:t>energetski</a:t>
            </a:r>
            <a:r>
              <a:rPr lang="en-US" dirty="0">
                <a:solidFill>
                  <a:srgbClr val="002060"/>
                </a:solidFill>
              </a:rPr>
              <a:t> </a:t>
            </a:r>
            <a:r>
              <a:rPr lang="en-US" dirty="0" err="1">
                <a:solidFill>
                  <a:srgbClr val="002060"/>
                </a:solidFill>
              </a:rPr>
              <a:t>nivo</a:t>
            </a:r>
            <a:r>
              <a:rPr lang="en-US" dirty="0">
                <a:solidFill>
                  <a:srgbClr val="002060"/>
                </a:solidFill>
              </a:rPr>
              <a:t>.</a:t>
            </a:r>
          </a:p>
          <a:p>
            <a:pPr>
              <a:lnSpc>
                <a:spcPct val="100000"/>
              </a:lnSpc>
              <a:buFont typeface="Wingdings" panose="05000000000000000000" pitchFamily="2" charset="2"/>
              <a:buChar char="q"/>
            </a:pPr>
            <a:r>
              <a:rPr lang="en-US" dirty="0">
                <a:solidFill>
                  <a:srgbClr val="002060"/>
                </a:solidFill>
              </a:rPr>
              <a:t> </a:t>
            </a:r>
            <a:r>
              <a:rPr lang="en-US" dirty="0" err="1">
                <a:solidFill>
                  <a:srgbClr val="002060"/>
                </a:solidFill>
              </a:rPr>
              <a:t>Pripremite</a:t>
            </a:r>
            <a:r>
              <a:rPr lang="en-US" dirty="0">
                <a:solidFill>
                  <a:srgbClr val="002060"/>
                </a:solidFill>
              </a:rPr>
              <a:t> </a:t>
            </a:r>
            <a:r>
              <a:rPr lang="en-US" dirty="0" err="1">
                <a:solidFill>
                  <a:srgbClr val="002060"/>
                </a:solidFill>
              </a:rPr>
              <a:t>biografiju</a:t>
            </a:r>
            <a:r>
              <a:rPr lang="en-US" dirty="0">
                <a:solidFill>
                  <a:srgbClr val="002060"/>
                </a:solidFill>
              </a:rPr>
              <a:t> </a:t>
            </a:r>
            <a:r>
              <a:rPr lang="en-US" dirty="0" err="1">
                <a:solidFill>
                  <a:srgbClr val="002060"/>
                </a:solidFill>
              </a:rPr>
              <a:t>i</a:t>
            </a:r>
            <a:r>
              <a:rPr lang="en-US" dirty="0">
                <a:solidFill>
                  <a:srgbClr val="002060"/>
                </a:solidFill>
              </a:rPr>
              <a:t> </a:t>
            </a:r>
            <a:r>
              <a:rPr lang="en-US" dirty="0" err="1">
                <a:solidFill>
                  <a:srgbClr val="002060"/>
                </a:solidFill>
              </a:rPr>
              <a:t>nastup</a:t>
            </a:r>
            <a:r>
              <a:rPr lang="en-US" dirty="0">
                <a:solidFill>
                  <a:srgbClr val="002060"/>
                </a:solidFill>
              </a:rPr>
              <a:t> </a:t>
            </a:r>
            <a:r>
              <a:rPr lang="en-US" dirty="0" err="1">
                <a:solidFill>
                  <a:srgbClr val="002060"/>
                </a:solidFill>
              </a:rPr>
              <a:t>pred</a:t>
            </a:r>
            <a:r>
              <a:rPr lang="en-US" dirty="0">
                <a:solidFill>
                  <a:srgbClr val="002060"/>
                </a:solidFill>
              </a:rPr>
              <a:t> </a:t>
            </a:r>
            <a:r>
              <a:rPr lang="en-US" dirty="0" err="1">
                <a:solidFill>
                  <a:srgbClr val="002060"/>
                </a:solidFill>
              </a:rPr>
              <a:t>poslodavcem</a:t>
            </a:r>
            <a:r>
              <a:rPr lang="en-US" dirty="0">
                <a:solidFill>
                  <a:srgbClr val="002060"/>
                </a:solidFill>
              </a:rPr>
              <a:t>.</a:t>
            </a:r>
          </a:p>
          <a:p>
            <a:pPr>
              <a:lnSpc>
                <a:spcPct val="100000"/>
              </a:lnSpc>
              <a:buFont typeface="Wingdings" panose="05000000000000000000" pitchFamily="2" charset="2"/>
              <a:buChar char="q"/>
            </a:pPr>
            <a:r>
              <a:rPr lang="en-US" dirty="0">
                <a:solidFill>
                  <a:srgbClr val="002060"/>
                </a:solidFill>
              </a:rPr>
              <a:t> </a:t>
            </a:r>
            <a:r>
              <a:rPr lang="en-US" dirty="0" err="1">
                <a:solidFill>
                  <a:srgbClr val="002060"/>
                </a:solidFill>
              </a:rPr>
              <a:t>Pronađite</a:t>
            </a:r>
            <a:r>
              <a:rPr lang="en-US" dirty="0">
                <a:solidFill>
                  <a:srgbClr val="002060"/>
                </a:solidFill>
              </a:rPr>
              <a:t> </a:t>
            </a:r>
            <a:r>
              <a:rPr lang="en-US" dirty="0" err="1">
                <a:solidFill>
                  <a:srgbClr val="002060"/>
                </a:solidFill>
              </a:rPr>
              <a:t>inovativne</a:t>
            </a:r>
            <a:r>
              <a:rPr lang="en-US" dirty="0">
                <a:solidFill>
                  <a:srgbClr val="002060"/>
                </a:solidFill>
              </a:rPr>
              <a:t> </a:t>
            </a:r>
            <a:r>
              <a:rPr lang="en-US" dirty="0" err="1">
                <a:solidFill>
                  <a:srgbClr val="002060"/>
                </a:solidFill>
              </a:rPr>
              <a:t>načine</a:t>
            </a:r>
            <a:r>
              <a:rPr lang="en-US" dirty="0">
                <a:solidFill>
                  <a:srgbClr val="002060"/>
                </a:solidFill>
              </a:rPr>
              <a:t> da se </a:t>
            </a:r>
            <a:r>
              <a:rPr lang="en-US" dirty="0" err="1">
                <a:solidFill>
                  <a:srgbClr val="002060"/>
                </a:solidFill>
              </a:rPr>
              <a:t>predstavite</a:t>
            </a:r>
            <a:r>
              <a:rPr lang="en-US" dirty="0">
                <a:solidFill>
                  <a:srgbClr val="002060"/>
                </a:solidFill>
              </a:rPr>
              <a:t> </a:t>
            </a:r>
            <a:r>
              <a:rPr lang="en-US" dirty="0" err="1">
                <a:solidFill>
                  <a:srgbClr val="002060"/>
                </a:solidFill>
              </a:rPr>
              <a:t>osobama</a:t>
            </a:r>
            <a:r>
              <a:rPr lang="en-US" dirty="0">
                <a:solidFill>
                  <a:srgbClr val="002060"/>
                </a:solidFill>
              </a:rPr>
              <a:t> </a:t>
            </a:r>
            <a:r>
              <a:rPr lang="en-US" dirty="0" err="1">
                <a:solidFill>
                  <a:srgbClr val="002060"/>
                </a:solidFill>
              </a:rPr>
              <a:t>koje</a:t>
            </a:r>
            <a:r>
              <a:rPr lang="en-US" dirty="0">
                <a:solidFill>
                  <a:srgbClr val="002060"/>
                </a:solidFill>
              </a:rPr>
              <a:t> </a:t>
            </a:r>
            <a:r>
              <a:rPr lang="en-US" dirty="0" err="1">
                <a:solidFill>
                  <a:srgbClr val="002060"/>
                </a:solidFill>
              </a:rPr>
              <a:t>mogu</a:t>
            </a:r>
            <a:r>
              <a:rPr lang="en-US" dirty="0">
                <a:solidFill>
                  <a:srgbClr val="002060"/>
                </a:solidFill>
              </a:rPr>
              <a:t> </a:t>
            </a:r>
            <a:r>
              <a:rPr lang="en-US" dirty="0" err="1">
                <a:solidFill>
                  <a:srgbClr val="002060"/>
                </a:solidFill>
              </a:rPr>
              <a:t>biti</a:t>
            </a:r>
            <a:r>
              <a:rPr lang="en-US" dirty="0">
                <a:solidFill>
                  <a:srgbClr val="002060"/>
                </a:solidFill>
              </a:rPr>
              <a:t> od </a:t>
            </a:r>
            <a:r>
              <a:rPr lang="en-US" dirty="0" err="1">
                <a:solidFill>
                  <a:srgbClr val="002060"/>
                </a:solidFill>
              </a:rPr>
              <a:t>pomoći</a:t>
            </a:r>
            <a:r>
              <a:rPr lang="en-US" dirty="0">
                <a:solidFill>
                  <a:srgbClr val="002060"/>
                </a:solidFill>
              </a:rPr>
              <a:t>.</a:t>
            </a:r>
          </a:p>
          <a:p>
            <a:pPr marL="0" indent="0">
              <a:buNone/>
            </a:pPr>
            <a:endParaRPr lang="en-US" dirty="0"/>
          </a:p>
        </p:txBody>
      </p:sp>
    </p:spTree>
    <p:extLst>
      <p:ext uri="{BB962C8B-B14F-4D97-AF65-F5344CB8AC3E}">
        <p14:creationId xmlns:p14="http://schemas.microsoft.com/office/powerpoint/2010/main" val="3924440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14B01-C4B4-4F68-9BD1-4DEF09463DBB}"/>
              </a:ext>
            </a:extLst>
          </p:cNvPr>
          <p:cNvSpPr>
            <a:spLocks noGrp="1"/>
          </p:cNvSpPr>
          <p:nvPr>
            <p:ph idx="1"/>
          </p:nvPr>
        </p:nvSpPr>
        <p:spPr>
          <a:xfrm>
            <a:off x="838200" y="2563676"/>
            <a:ext cx="10515600" cy="865324"/>
          </a:xfrm>
        </p:spPr>
        <p:txBody>
          <a:bodyPr>
            <a:normAutofit/>
          </a:bodyPr>
          <a:lstStyle/>
          <a:p>
            <a:pPr marL="0" indent="0" algn="ctr">
              <a:buNone/>
            </a:pPr>
            <a:r>
              <a:rPr lang="sr-Latn-RS" sz="5400" dirty="0">
                <a:solidFill>
                  <a:schemeClr val="bg1"/>
                </a:solidFill>
              </a:rPr>
              <a:t>Pitanja?</a:t>
            </a:r>
            <a:endParaRPr lang="en-US" sz="5400" dirty="0">
              <a:solidFill>
                <a:schemeClr val="bg1"/>
              </a:solidFill>
            </a:endParaRPr>
          </a:p>
        </p:txBody>
      </p:sp>
    </p:spTree>
    <p:extLst>
      <p:ext uri="{BB962C8B-B14F-4D97-AF65-F5344CB8AC3E}">
        <p14:creationId xmlns:p14="http://schemas.microsoft.com/office/powerpoint/2010/main" val="1260734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14B01-C4B4-4F68-9BD1-4DEF09463DBB}"/>
              </a:ext>
            </a:extLst>
          </p:cNvPr>
          <p:cNvSpPr>
            <a:spLocks noGrp="1"/>
          </p:cNvSpPr>
          <p:nvPr>
            <p:ph idx="1"/>
          </p:nvPr>
        </p:nvSpPr>
        <p:spPr>
          <a:xfrm>
            <a:off x="838200" y="2563675"/>
            <a:ext cx="10515600" cy="1720941"/>
          </a:xfrm>
        </p:spPr>
        <p:txBody>
          <a:bodyPr>
            <a:normAutofit/>
          </a:bodyPr>
          <a:lstStyle/>
          <a:p>
            <a:pPr marL="0" indent="0" algn="ctr">
              <a:buNone/>
            </a:pPr>
            <a:r>
              <a:rPr lang="sr-Latn-RS" sz="5400" dirty="0">
                <a:solidFill>
                  <a:schemeClr val="bg1"/>
                </a:solidFill>
              </a:rPr>
              <a:t>CV i motivaciono pismo</a:t>
            </a:r>
            <a:endParaRPr lang="en-US" sz="5400" dirty="0">
              <a:solidFill>
                <a:schemeClr val="bg1"/>
              </a:solidFill>
            </a:endParaRPr>
          </a:p>
        </p:txBody>
      </p:sp>
    </p:spTree>
    <p:extLst>
      <p:ext uri="{BB962C8B-B14F-4D97-AF65-F5344CB8AC3E}">
        <p14:creationId xmlns:p14="http://schemas.microsoft.com/office/powerpoint/2010/main" val="3886347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CD54-F28F-41D8-B4EB-5F0D1F358BE9}"/>
              </a:ext>
            </a:extLst>
          </p:cNvPr>
          <p:cNvSpPr>
            <a:spLocks noGrp="1"/>
          </p:cNvSpPr>
          <p:nvPr>
            <p:ph type="title"/>
          </p:nvPr>
        </p:nvSpPr>
        <p:spPr>
          <a:xfrm>
            <a:off x="988828" y="0"/>
            <a:ext cx="10364972" cy="1325563"/>
          </a:xfrm>
        </p:spPr>
        <p:txBody>
          <a:bodyPr>
            <a:normAutofit/>
          </a:bodyPr>
          <a:lstStyle/>
          <a:p>
            <a:pPr algn="ctr"/>
            <a:r>
              <a:rPr lang="sl-SI" sz="4000" b="1" dirty="0">
                <a:latin typeface="+mn-lt"/>
              </a:rPr>
              <a:t>Optimalan CV</a:t>
            </a:r>
            <a:endParaRPr lang="en-US" sz="4000" b="1" dirty="0">
              <a:latin typeface="+mn-lt"/>
            </a:endParaRPr>
          </a:p>
        </p:txBody>
      </p:sp>
      <p:sp>
        <p:nvSpPr>
          <p:cNvPr id="3" name="Content Placeholder 2">
            <a:extLst>
              <a:ext uri="{FF2B5EF4-FFF2-40B4-BE49-F238E27FC236}">
                <a16:creationId xmlns:a16="http://schemas.microsoft.com/office/drawing/2014/main" id="{99D035AB-C40D-46B6-A3A0-D562708A8D0F}"/>
              </a:ext>
            </a:extLst>
          </p:cNvPr>
          <p:cNvSpPr>
            <a:spLocks noGrp="1"/>
          </p:cNvSpPr>
          <p:nvPr>
            <p:ph idx="1"/>
          </p:nvPr>
        </p:nvSpPr>
        <p:spPr>
          <a:xfrm>
            <a:off x="1622314" y="1253331"/>
            <a:ext cx="7372070" cy="4351338"/>
          </a:xfrm>
        </p:spPr>
        <p:txBody>
          <a:bodyPr/>
          <a:lstStyle/>
          <a:p>
            <a:pPr>
              <a:lnSpc>
                <a:spcPct val="100000"/>
              </a:lnSpc>
              <a:spcBef>
                <a:spcPts val="753"/>
              </a:spcBef>
              <a:spcAft>
                <a:spcPts val="0"/>
              </a:spcAft>
              <a:buClr>
                <a:schemeClr val="accent6"/>
              </a:buClr>
              <a:buSzPct val="100000"/>
              <a:buFont typeface="Wingdings" panose="05000000000000000000" pitchFamily="2" charset="2"/>
              <a:buChar char="ü"/>
            </a:pPr>
            <a:r>
              <a:rPr lang="en-US" dirty="0">
                <a:latin typeface="Calibri" panose="020F0502020204030204" pitchFamily="34" charset="0"/>
              </a:rPr>
              <a:t> </a:t>
            </a:r>
            <a:r>
              <a:rPr lang="sl-SI" dirty="0">
                <a:latin typeface="Calibri" panose="020F0502020204030204" pitchFamily="34" charset="0"/>
              </a:rPr>
              <a:t>Sažet, pregledan, istinit (2 strane max)</a:t>
            </a:r>
            <a:r>
              <a:rPr lang="en-US" dirty="0">
                <a:latin typeface="Calibri" panose="020F0502020204030204" pitchFamily="34" charset="0"/>
              </a:rPr>
              <a:t>.</a:t>
            </a:r>
            <a:endParaRPr lang="sr-Latn-RS" dirty="0">
              <a:latin typeface="Calibri" panose="020F0502020204030204" pitchFamily="34" charset="0"/>
            </a:endParaRPr>
          </a:p>
          <a:p>
            <a:pPr>
              <a:lnSpc>
                <a:spcPct val="100000"/>
              </a:lnSpc>
              <a:spcBef>
                <a:spcPts val="753"/>
              </a:spcBef>
              <a:spcAft>
                <a:spcPts val="0"/>
              </a:spcAft>
              <a:buClr>
                <a:schemeClr val="accent6"/>
              </a:buClr>
              <a:buSzPct val="100000"/>
              <a:buFont typeface="Wingdings" panose="05000000000000000000" pitchFamily="2" charset="2"/>
              <a:buChar char="ü"/>
            </a:pPr>
            <a:r>
              <a:rPr lang="sr-Latn-RS" dirty="0">
                <a:latin typeface="Calibri" panose="020F0502020204030204" pitchFamily="34" charset="0"/>
              </a:rPr>
              <a:t> Na engleskom ili srpskom.</a:t>
            </a:r>
            <a:endParaRPr lang="sl-SI" dirty="0">
              <a:latin typeface="Calibri" panose="020F0502020204030204" pitchFamily="34" charset="0"/>
            </a:endParaRPr>
          </a:p>
          <a:p>
            <a:pPr>
              <a:lnSpc>
                <a:spcPct val="100000"/>
              </a:lnSpc>
              <a:spcBef>
                <a:spcPts val="753"/>
              </a:spcBef>
              <a:spcAft>
                <a:spcPts val="0"/>
              </a:spcAft>
              <a:buClr>
                <a:schemeClr val="accent6"/>
              </a:buClr>
              <a:buSzPct val="100000"/>
              <a:buFont typeface="Wingdings" panose="05000000000000000000" pitchFamily="2" charset="2"/>
              <a:buChar char="ü"/>
            </a:pPr>
            <a:r>
              <a:rPr lang="en-US" dirty="0">
                <a:latin typeface="Calibri" panose="020F0502020204030204" pitchFamily="34" charset="0"/>
              </a:rPr>
              <a:t> </a:t>
            </a:r>
            <a:r>
              <a:rPr lang="sl-SI" dirty="0">
                <a:latin typeface="Calibri" panose="020F0502020204030204" pitchFamily="34" charset="0"/>
              </a:rPr>
              <a:t>Relevantan za poziciju koju ciljate</a:t>
            </a:r>
            <a:r>
              <a:rPr lang="en-US" dirty="0">
                <a:latin typeface="Calibri" panose="020F0502020204030204" pitchFamily="34" charset="0"/>
              </a:rPr>
              <a:t>.</a:t>
            </a:r>
            <a:endParaRPr lang="sl-SI" dirty="0">
              <a:latin typeface="Calibri" panose="020F0502020204030204" pitchFamily="34" charset="0"/>
            </a:endParaRPr>
          </a:p>
          <a:p>
            <a:pPr>
              <a:lnSpc>
                <a:spcPct val="100000"/>
              </a:lnSpc>
              <a:spcBef>
                <a:spcPts val="753"/>
              </a:spcBef>
              <a:spcAft>
                <a:spcPts val="0"/>
              </a:spcAft>
              <a:buClr>
                <a:schemeClr val="accent6"/>
              </a:buClr>
              <a:buSzPct val="100000"/>
              <a:buFont typeface="Wingdings" panose="05000000000000000000" pitchFamily="2" charset="2"/>
              <a:buChar char="ü"/>
            </a:pPr>
            <a:r>
              <a:rPr lang="en-US" dirty="0">
                <a:latin typeface="Calibri" panose="020F0502020204030204" pitchFamily="34" charset="0"/>
              </a:rPr>
              <a:t> </a:t>
            </a:r>
            <a:r>
              <a:rPr lang="sl-SI" dirty="0">
                <a:latin typeface="Calibri" panose="020F0502020204030204" pitchFamily="34" charset="0"/>
              </a:rPr>
              <a:t>Prilagođen rečniku struke koju ciljate</a:t>
            </a:r>
            <a:r>
              <a:rPr lang="en-US" dirty="0">
                <a:latin typeface="Calibri" panose="020F0502020204030204" pitchFamily="34" charset="0"/>
              </a:rPr>
              <a:t>.</a:t>
            </a:r>
            <a:endParaRPr lang="sl-SI" dirty="0">
              <a:latin typeface="Calibri" panose="020F0502020204030204" pitchFamily="34" charset="0"/>
            </a:endParaRPr>
          </a:p>
          <a:p>
            <a:pPr>
              <a:lnSpc>
                <a:spcPct val="100000"/>
              </a:lnSpc>
              <a:spcBef>
                <a:spcPts val="753"/>
              </a:spcBef>
              <a:spcAft>
                <a:spcPts val="0"/>
              </a:spcAft>
              <a:buClr>
                <a:schemeClr val="accent6"/>
              </a:buClr>
              <a:buSzPct val="100000"/>
              <a:buFont typeface="Wingdings" panose="05000000000000000000" pitchFamily="2" charset="2"/>
              <a:buChar char="ü"/>
            </a:pPr>
            <a:r>
              <a:rPr lang="en-US" dirty="0">
                <a:latin typeface="Calibri" panose="020F0502020204030204" pitchFamily="34" charset="0"/>
              </a:rPr>
              <a:t> </a:t>
            </a:r>
            <a:r>
              <a:rPr lang="sl-SI" dirty="0">
                <a:latin typeface="Calibri" panose="020F0502020204030204" pitchFamily="34" charset="0"/>
              </a:rPr>
              <a:t>Konkretan (dužnosti, projekti, postignuća)</a:t>
            </a:r>
            <a:r>
              <a:rPr lang="en-US" dirty="0">
                <a:latin typeface="Calibri" panose="020F0502020204030204" pitchFamily="34" charset="0"/>
              </a:rPr>
              <a:t>.</a:t>
            </a:r>
            <a:endParaRPr lang="sl-SI" dirty="0">
              <a:latin typeface="Calibri" panose="020F0502020204030204" pitchFamily="34" charset="0"/>
            </a:endParaRPr>
          </a:p>
          <a:p>
            <a:pPr>
              <a:lnSpc>
                <a:spcPct val="100000"/>
              </a:lnSpc>
              <a:spcBef>
                <a:spcPts val="753"/>
              </a:spcBef>
              <a:spcAft>
                <a:spcPts val="0"/>
              </a:spcAft>
              <a:buClr>
                <a:schemeClr val="accent6"/>
              </a:buClr>
              <a:buSzPct val="100000"/>
              <a:buFont typeface="Wingdings" panose="05000000000000000000" pitchFamily="2" charset="2"/>
              <a:buChar char="ü"/>
            </a:pPr>
            <a:r>
              <a:rPr lang="en-US" dirty="0">
                <a:latin typeface="Calibri" panose="020F0502020204030204" pitchFamily="34" charset="0"/>
              </a:rPr>
              <a:t> </a:t>
            </a:r>
            <a:r>
              <a:rPr lang="sl-SI" dirty="0">
                <a:latin typeface="Calibri" panose="020F0502020204030204" pitchFamily="34" charset="0"/>
              </a:rPr>
              <a:t>Sveobuhvatan (ne preskačite ništa vredno)</a:t>
            </a:r>
            <a:r>
              <a:rPr lang="en-US" dirty="0">
                <a:latin typeface="Calibri" panose="020F0502020204030204" pitchFamily="34" charset="0"/>
              </a:rPr>
              <a:t>.</a:t>
            </a:r>
            <a:endParaRPr lang="sl-SI" dirty="0">
              <a:latin typeface="Calibri" panose="020F0502020204030204" pitchFamily="34" charset="0"/>
            </a:endParaRPr>
          </a:p>
          <a:p>
            <a:pPr>
              <a:lnSpc>
                <a:spcPct val="100000"/>
              </a:lnSpc>
              <a:spcBef>
                <a:spcPts val="753"/>
              </a:spcBef>
              <a:spcAft>
                <a:spcPts val="0"/>
              </a:spcAft>
              <a:buClr>
                <a:schemeClr val="accent6"/>
              </a:buClr>
              <a:buSzPct val="100000"/>
              <a:buFont typeface="Wingdings" panose="05000000000000000000" pitchFamily="2" charset="2"/>
              <a:buChar char="ü"/>
            </a:pPr>
            <a:r>
              <a:rPr lang="en-US" dirty="0">
                <a:latin typeface="Calibri" panose="020F0502020204030204" pitchFamily="34" charset="0"/>
              </a:rPr>
              <a:t> </a:t>
            </a:r>
            <a:r>
              <a:rPr lang="sl-SI" dirty="0">
                <a:latin typeface="Calibri" panose="020F0502020204030204" pitchFamily="34" charset="0"/>
              </a:rPr>
              <a:t>Uredan, besprekoran u pravopisu i podacima</a:t>
            </a:r>
            <a:r>
              <a:rPr lang="en-US" dirty="0">
                <a:latin typeface="Calibri" panose="020F0502020204030204" pitchFamily="34" charset="0"/>
              </a:rPr>
              <a:t>.</a:t>
            </a:r>
            <a:endParaRPr lang="sl-SI" dirty="0">
              <a:latin typeface="Calibri" panose="020F0502020204030204" pitchFamily="34" charset="0"/>
            </a:endParaRPr>
          </a:p>
          <a:p>
            <a:pPr>
              <a:lnSpc>
                <a:spcPct val="100000"/>
              </a:lnSpc>
              <a:spcBef>
                <a:spcPts val="753"/>
              </a:spcBef>
              <a:spcAft>
                <a:spcPts val="0"/>
              </a:spcAft>
              <a:buClr>
                <a:schemeClr val="accent6"/>
              </a:buClr>
              <a:buSzPct val="100000"/>
              <a:buFont typeface="Wingdings" panose="05000000000000000000" pitchFamily="2" charset="2"/>
              <a:buChar char="ü"/>
            </a:pPr>
            <a:r>
              <a:rPr lang="en-US" dirty="0">
                <a:latin typeface="Calibri" panose="020F0502020204030204" pitchFamily="34" charset="0"/>
              </a:rPr>
              <a:t> </a:t>
            </a:r>
            <a:r>
              <a:rPr lang="sl-SI" dirty="0">
                <a:latin typeface="Calibri" panose="020F0502020204030204" pitchFamily="34" charset="0"/>
              </a:rPr>
              <a:t>Sa savršeno tačnim kontakt-podacima</a:t>
            </a:r>
            <a:r>
              <a:rPr lang="en-US" dirty="0">
                <a:latin typeface="Calibri" panose="020F0502020204030204" pitchFamily="34" charset="0"/>
              </a:rPr>
              <a:t>.</a:t>
            </a:r>
            <a:endParaRPr lang="sl-SI" dirty="0">
              <a:latin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6BCD5491-2EA9-45B2-8953-D94A31E4B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309" y="952122"/>
            <a:ext cx="3114675" cy="5334000"/>
          </a:xfrm>
          <a:prstGeom prst="rect">
            <a:avLst/>
          </a:prstGeom>
        </p:spPr>
      </p:pic>
    </p:spTree>
    <p:extLst>
      <p:ext uri="{BB962C8B-B14F-4D97-AF65-F5344CB8AC3E}">
        <p14:creationId xmlns:p14="http://schemas.microsoft.com/office/powerpoint/2010/main" val="4133378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82B941B-9A18-4E2C-878E-6E88AE073EDE}"/>
              </a:ext>
            </a:extLst>
          </p:cNvPr>
          <p:cNvGrpSpPr/>
          <p:nvPr/>
        </p:nvGrpSpPr>
        <p:grpSpPr>
          <a:xfrm>
            <a:off x="-396240" y="0"/>
            <a:ext cx="12923520" cy="7172960"/>
            <a:chOff x="121333" y="251474"/>
            <a:chExt cx="8930238" cy="4671046"/>
          </a:xfrm>
        </p:grpSpPr>
        <p:pic>
          <p:nvPicPr>
            <p:cNvPr id="10" name="Picture 9">
              <a:extLst>
                <a:ext uri="{FF2B5EF4-FFF2-40B4-BE49-F238E27FC236}">
                  <a16:creationId xmlns:a16="http://schemas.microsoft.com/office/drawing/2014/main" id="{6BA0883C-F566-4B56-8855-38D94C30DF4F}"/>
                </a:ext>
              </a:extLst>
            </p:cNvPr>
            <p:cNvPicPr>
              <a:picLocks noChangeAspect="1"/>
            </p:cNvPicPr>
            <p:nvPr/>
          </p:nvPicPr>
          <p:blipFill>
            <a:blip r:embed="rId2">
              <a:alphaModFix/>
              <a:duotone>
                <a:schemeClr val="accent2">
                  <a:shade val="45000"/>
                  <a:satMod val="135000"/>
                </a:schemeClr>
                <a:prstClr val="white"/>
              </a:duotone>
            </a:blip>
            <a:srcRect/>
            <a:stretch>
              <a:fillRect/>
            </a:stretch>
          </p:blipFill>
          <p:spPr>
            <a:xfrm>
              <a:off x="121333" y="251474"/>
              <a:ext cx="8930238" cy="4671046"/>
            </a:xfrm>
            <a:prstGeom prst="rect">
              <a:avLst/>
            </a:prstGeom>
            <a:noFill/>
            <a:ln>
              <a:noFill/>
            </a:ln>
          </p:spPr>
        </p:pic>
        <p:sp>
          <p:nvSpPr>
            <p:cNvPr id="11" name="Freeform 2">
              <a:extLst>
                <a:ext uri="{FF2B5EF4-FFF2-40B4-BE49-F238E27FC236}">
                  <a16:creationId xmlns:a16="http://schemas.microsoft.com/office/drawing/2014/main" id="{66C7274C-5F5C-4F14-9538-BC36D9B4AE70}"/>
                </a:ext>
              </a:extLst>
            </p:cNvPr>
            <p:cNvSpPr/>
            <p:nvPr/>
          </p:nvSpPr>
          <p:spPr>
            <a:xfrm>
              <a:off x="1814945" y="847146"/>
              <a:ext cx="2204002" cy="102874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accent3">
                <a:lumMod val="20000"/>
                <a:lumOff val="80000"/>
              </a:schemeClr>
            </a:solidFill>
            <a:ln w="0">
              <a:noFill/>
              <a:prstDash val="solid"/>
            </a:ln>
          </p:spPr>
          <p:txBody>
            <a:bodyPr vert="horz" wrap="none" lIns="72891" tIns="36446" rIns="72891" bIns="36446" anchor="ctr" anchorCtr="0" compatLnSpc="0"/>
            <a:lstStyle/>
            <a:p>
              <a:pPr hangingPunct="0"/>
              <a:endParaRPr lang="en-CA" sz="1500" kern="1200">
                <a:latin typeface="Liberation Sans" pitchFamily="18"/>
                <a:ea typeface="Droid Sans Fallback" pitchFamily="2"/>
                <a:cs typeface="FreeSans" pitchFamily="2"/>
              </a:endParaRPr>
            </a:p>
          </p:txBody>
        </p:sp>
        <p:sp>
          <p:nvSpPr>
            <p:cNvPr id="12" name="Freeform 3">
              <a:extLst>
                <a:ext uri="{FF2B5EF4-FFF2-40B4-BE49-F238E27FC236}">
                  <a16:creationId xmlns:a16="http://schemas.microsoft.com/office/drawing/2014/main" id="{AE801743-C43D-4514-B577-679A48C3D442}"/>
                </a:ext>
              </a:extLst>
            </p:cNvPr>
            <p:cNvSpPr/>
            <p:nvPr/>
          </p:nvSpPr>
          <p:spPr>
            <a:xfrm>
              <a:off x="5411855" y="4384409"/>
              <a:ext cx="2220548" cy="14696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chemeClr val="accent3">
                <a:lumMod val="20000"/>
                <a:lumOff val="80000"/>
              </a:schemeClr>
            </a:solidFill>
            <a:ln w="0">
              <a:noFill/>
              <a:prstDash val="solid"/>
            </a:ln>
          </p:spPr>
          <p:txBody>
            <a:bodyPr vert="horz" wrap="none" lIns="72891" tIns="36446" rIns="72891" bIns="36446" anchor="ctr" anchorCtr="0" compatLnSpc="0"/>
            <a:lstStyle/>
            <a:p>
              <a:pPr hangingPunct="0"/>
              <a:endParaRPr lang="en-CA" sz="1500" kern="1200">
                <a:latin typeface="Liberation Sans" pitchFamily="18"/>
                <a:ea typeface="Droid Sans Fallback" pitchFamily="2"/>
                <a:cs typeface="FreeSans" pitchFamily="2"/>
              </a:endParaRPr>
            </a:p>
          </p:txBody>
        </p:sp>
      </p:grpSp>
    </p:spTree>
    <p:extLst>
      <p:ext uri="{BB962C8B-B14F-4D97-AF65-F5344CB8AC3E}">
        <p14:creationId xmlns:p14="http://schemas.microsoft.com/office/powerpoint/2010/main" val="2521862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A53AAC-6D32-422D-A337-2346E404BDC2}"/>
              </a:ext>
            </a:extLst>
          </p:cNvPr>
          <p:cNvPicPr>
            <a:picLocks noChangeAspect="1"/>
          </p:cNvPicPr>
          <p:nvPr/>
        </p:nvPicPr>
        <p:blipFill>
          <a:blip r:embed="rId2">
            <a:alphaModFix/>
            <a:duotone>
              <a:schemeClr val="accent3">
                <a:shade val="45000"/>
                <a:satMod val="135000"/>
              </a:schemeClr>
              <a:prstClr val="white"/>
            </a:duotone>
          </a:blip>
          <a:srcRect/>
          <a:stretch>
            <a:fillRect/>
          </a:stretch>
        </p:blipFill>
        <p:spPr>
          <a:xfrm>
            <a:off x="0" y="0"/>
            <a:ext cx="12192000" cy="6751674"/>
          </a:xfrm>
          <a:prstGeom prst="rect">
            <a:avLst/>
          </a:prstGeom>
          <a:noFill/>
          <a:ln>
            <a:noFill/>
          </a:ln>
        </p:spPr>
      </p:pic>
    </p:spTree>
    <p:extLst>
      <p:ext uri="{BB962C8B-B14F-4D97-AF65-F5344CB8AC3E}">
        <p14:creationId xmlns:p14="http://schemas.microsoft.com/office/powerpoint/2010/main" val="447019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25892-EC2E-403E-BD9D-D4B0D78ABD35}"/>
              </a:ext>
            </a:extLst>
          </p:cNvPr>
          <p:cNvSpPr txBox="1"/>
          <p:nvPr/>
        </p:nvSpPr>
        <p:spPr>
          <a:xfrm>
            <a:off x="2448560" y="341690"/>
            <a:ext cx="8133080" cy="1815882"/>
          </a:xfrm>
          <a:prstGeom prst="rect">
            <a:avLst/>
          </a:prstGeom>
          <a:noFill/>
          <a:ln w="76200">
            <a:solidFill>
              <a:schemeClr val="accent1"/>
            </a:solidFill>
          </a:ln>
        </p:spPr>
        <p:txBody>
          <a:bodyPr wrap="square" rtlCol="0">
            <a:spAutoFit/>
          </a:bodyPr>
          <a:lstStyle/>
          <a:p>
            <a:pPr algn="ctr"/>
            <a:r>
              <a:rPr lang="sr-Latn-RS" sz="2800" b="1" dirty="0"/>
              <a:t>Work Experience</a:t>
            </a:r>
            <a:endParaRPr lang="en-US" sz="2800" b="1" dirty="0"/>
          </a:p>
          <a:p>
            <a:endParaRPr lang="en-US" sz="2800" dirty="0"/>
          </a:p>
          <a:p>
            <a:pPr algn="ctr"/>
            <a:r>
              <a:rPr lang="en-US" sz="2800" dirty="0"/>
              <a:t>[Period]  [</a:t>
            </a:r>
            <a:r>
              <a:rPr lang="sr-Latn-RS" sz="2800" dirty="0"/>
              <a:t>Position</a:t>
            </a:r>
            <a:r>
              <a:rPr lang="en-US" sz="2800" dirty="0"/>
              <a:t>]  [</a:t>
            </a:r>
            <a:r>
              <a:rPr lang="sr-Latn-RS" sz="2800" dirty="0"/>
              <a:t>Company</a:t>
            </a:r>
            <a:r>
              <a:rPr lang="en-US" sz="2800" dirty="0"/>
              <a:t>]  [</a:t>
            </a:r>
            <a:r>
              <a:rPr lang="sr-Latn-RS" sz="2800" dirty="0"/>
              <a:t>Place</a:t>
            </a:r>
            <a:r>
              <a:rPr lang="en-US" sz="2800" dirty="0"/>
              <a:t>]</a:t>
            </a:r>
          </a:p>
          <a:p>
            <a:pPr algn="ctr"/>
            <a:r>
              <a:rPr lang="en-US" sz="2800" i="1" dirty="0"/>
              <a:t>Job description, duties and responsibilities</a:t>
            </a:r>
            <a:endParaRPr lang="sr-Latn-RS" sz="2800" i="1" dirty="0"/>
          </a:p>
        </p:txBody>
      </p:sp>
      <p:sp>
        <p:nvSpPr>
          <p:cNvPr id="5" name="TextBox 4">
            <a:extLst>
              <a:ext uri="{FF2B5EF4-FFF2-40B4-BE49-F238E27FC236}">
                <a16:creationId xmlns:a16="http://schemas.microsoft.com/office/drawing/2014/main" id="{35DDA3B2-FB91-433C-BEDF-FD929256E6B7}"/>
              </a:ext>
            </a:extLst>
          </p:cNvPr>
          <p:cNvSpPr txBox="1"/>
          <p:nvPr/>
        </p:nvSpPr>
        <p:spPr>
          <a:xfrm>
            <a:off x="2448560" y="2976880"/>
            <a:ext cx="8133080" cy="3539430"/>
          </a:xfrm>
          <a:prstGeom prst="rect">
            <a:avLst/>
          </a:prstGeom>
          <a:noFill/>
          <a:ln w="76200">
            <a:solidFill>
              <a:schemeClr val="accent1"/>
            </a:solidFill>
          </a:ln>
        </p:spPr>
        <p:txBody>
          <a:bodyPr wrap="square" rtlCol="0">
            <a:spAutoFit/>
          </a:bodyPr>
          <a:lstStyle/>
          <a:p>
            <a:pPr algn="ctr"/>
            <a:r>
              <a:rPr lang="en-US" sz="2800" b="1" dirty="0"/>
              <a:t>Short intro/About</a:t>
            </a:r>
            <a:endParaRPr lang="sr-Latn-RS" sz="2800" b="1" dirty="0"/>
          </a:p>
          <a:p>
            <a:r>
              <a:rPr lang="en-US" sz="2800" dirty="0"/>
              <a:t>A confident and highly organized administrative professional with 5+ years of experience in busy office and reception environment, rapidly assimilating and learning processes applicable to in-house operations, consistently supporting employers which has resulted in fast-track advancements to more senior positions.</a:t>
            </a:r>
            <a:endParaRPr lang="sr-Latn-RS" sz="2800" dirty="0"/>
          </a:p>
          <a:p>
            <a:endParaRPr lang="sr-Latn-RS" sz="2800" dirty="0"/>
          </a:p>
        </p:txBody>
      </p:sp>
    </p:spTree>
    <p:extLst>
      <p:ext uri="{BB962C8B-B14F-4D97-AF65-F5344CB8AC3E}">
        <p14:creationId xmlns:p14="http://schemas.microsoft.com/office/powerpoint/2010/main" val="3999727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70362A-822A-405D-8FB4-EB4112F93D6B}"/>
              </a:ext>
            </a:extLst>
          </p:cNvPr>
          <p:cNvPicPr>
            <a:picLocks noChangeAspect="1"/>
          </p:cNvPicPr>
          <p:nvPr/>
        </p:nvPicPr>
        <p:blipFill>
          <a:blip r:embed="rId2">
            <a:lum/>
            <a:alphaModFix/>
          </a:blip>
          <a:srcRect/>
          <a:stretch>
            <a:fillRect/>
          </a:stretch>
        </p:blipFill>
        <p:spPr>
          <a:xfrm>
            <a:off x="265814" y="167612"/>
            <a:ext cx="9930810" cy="6522775"/>
          </a:xfrm>
          <a:prstGeom prst="rect">
            <a:avLst/>
          </a:prstGeom>
          <a:noFill/>
          <a:ln>
            <a:noFill/>
          </a:ln>
        </p:spPr>
      </p:pic>
    </p:spTree>
    <p:extLst>
      <p:ext uri="{BB962C8B-B14F-4D97-AF65-F5344CB8AC3E}">
        <p14:creationId xmlns:p14="http://schemas.microsoft.com/office/powerpoint/2010/main" val="181200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BAAF7-0485-42DE-A741-A1BDB01F3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381" y="0"/>
            <a:ext cx="5872899" cy="6858000"/>
          </a:xfrm>
          <a:prstGeom prst="rect">
            <a:avLst/>
          </a:prstGeom>
        </p:spPr>
      </p:pic>
    </p:spTree>
    <p:extLst>
      <p:ext uri="{BB962C8B-B14F-4D97-AF65-F5344CB8AC3E}">
        <p14:creationId xmlns:p14="http://schemas.microsoft.com/office/powerpoint/2010/main" val="1208660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DDA3B2-FB91-433C-BEDF-FD929256E6B7}"/>
              </a:ext>
            </a:extLst>
          </p:cNvPr>
          <p:cNvSpPr txBox="1"/>
          <p:nvPr/>
        </p:nvSpPr>
        <p:spPr>
          <a:xfrm>
            <a:off x="984250" y="350937"/>
            <a:ext cx="10223500" cy="2246769"/>
          </a:xfrm>
          <a:prstGeom prst="rect">
            <a:avLst/>
          </a:prstGeom>
          <a:noFill/>
          <a:ln w="76200">
            <a:solidFill>
              <a:schemeClr val="accent1"/>
            </a:solidFill>
          </a:ln>
        </p:spPr>
        <p:txBody>
          <a:bodyPr wrap="square" rtlCol="0">
            <a:spAutoFit/>
          </a:bodyPr>
          <a:lstStyle/>
          <a:p>
            <a:pPr algn="ctr"/>
            <a:r>
              <a:rPr lang="en-US" sz="2800" b="1" dirty="0"/>
              <a:t>Short intro/About</a:t>
            </a:r>
            <a:endParaRPr lang="sr-Latn-RS" sz="2800" b="1" dirty="0"/>
          </a:p>
          <a:p>
            <a:r>
              <a:rPr lang="en-US" sz="2800" dirty="0"/>
              <a:t>IT junior specialist with 2+ years of experience in information security and GDPR regulation. Want to become an expert with a wide variety of security, engineering, networking and operating system software. Possess an Associated degree in IT and security.</a:t>
            </a:r>
            <a:endParaRPr lang="sr-Latn-RS" sz="2800" dirty="0"/>
          </a:p>
        </p:txBody>
      </p:sp>
      <p:sp>
        <p:nvSpPr>
          <p:cNvPr id="6" name="TextBox 5">
            <a:extLst>
              <a:ext uri="{FF2B5EF4-FFF2-40B4-BE49-F238E27FC236}">
                <a16:creationId xmlns:a16="http://schemas.microsoft.com/office/drawing/2014/main" id="{F91D50B8-324A-4732-8F08-450BEA1FF45A}"/>
              </a:ext>
            </a:extLst>
          </p:cNvPr>
          <p:cNvSpPr txBox="1"/>
          <p:nvPr/>
        </p:nvSpPr>
        <p:spPr>
          <a:xfrm>
            <a:off x="984250" y="3073400"/>
            <a:ext cx="10223500" cy="3108543"/>
          </a:xfrm>
          <a:prstGeom prst="rect">
            <a:avLst/>
          </a:prstGeom>
          <a:noFill/>
          <a:ln w="76200">
            <a:solidFill>
              <a:schemeClr val="accent1"/>
            </a:solidFill>
          </a:ln>
        </p:spPr>
        <p:txBody>
          <a:bodyPr wrap="square" rtlCol="0">
            <a:spAutoFit/>
          </a:bodyPr>
          <a:lstStyle/>
          <a:p>
            <a:pPr algn="ctr"/>
            <a:r>
              <a:rPr lang="en-US" sz="2800" b="1" dirty="0"/>
              <a:t>Short intro/About</a:t>
            </a:r>
            <a:endParaRPr lang="sr-Latn-RS" sz="2800" b="1" dirty="0"/>
          </a:p>
          <a:p>
            <a:r>
              <a:rPr lang="en-US" sz="2800" dirty="0"/>
              <a:t>Solution-driven programmer with a track record of commended performance in .NET programing and Entity framework. Well-versed in all phases of the software development lifecycle, with a strong working knowledge of algorithms and data structure. Proven success engineering customized solutions improving business processes, operations and profitability.</a:t>
            </a:r>
            <a:endParaRPr lang="sr-Latn-RS" sz="2800" dirty="0"/>
          </a:p>
        </p:txBody>
      </p:sp>
    </p:spTree>
    <p:extLst>
      <p:ext uri="{BB962C8B-B14F-4D97-AF65-F5344CB8AC3E}">
        <p14:creationId xmlns:p14="http://schemas.microsoft.com/office/powerpoint/2010/main" val="113786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EE65E0-E840-433A-B88A-CA633D0386A7}"/>
              </a:ext>
            </a:extLst>
          </p:cNvPr>
          <p:cNvSpPr>
            <a:spLocks noGrp="1"/>
          </p:cNvSpPr>
          <p:nvPr>
            <p:ph idx="1"/>
          </p:nvPr>
        </p:nvSpPr>
        <p:spPr>
          <a:xfrm>
            <a:off x="805543" y="1320801"/>
            <a:ext cx="5522630" cy="4790942"/>
          </a:xfrm>
        </p:spPr>
        <p:txBody>
          <a:bodyPr anchor="t">
            <a:normAutofit/>
          </a:bodyPr>
          <a:lstStyle/>
          <a:p>
            <a:pPr>
              <a:buClr>
                <a:schemeClr val="tx1"/>
              </a:buClr>
              <a:buFont typeface="Wingdings" panose="05000000000000000000" pitchFamily="2" charset="2"/>
              <a:buChar char="q"/>
            </a:pPr>
            <a:r>
              <a:rPr lang="sr-Latn-RS" dirty="0"/>
              <a:t> HR aktivnosti</a:t>
            </a:r>
          </a:p>
          <a:p>
            <a:pPr>
              <a:buClr>
                <a:schemeClr val="tx1"/>
              </a:buClr>
              <a:buFont typeface="Wingdings" panose="05000000000000000000" pitchFamily="2" charset="2"/>
              <a:buChar char="q"/>
            </a:pPr>
            <a:r>
              <a:rPr lang="sr-Latn-RS" dirty="0"/>
              <a:t> Š</a:t>
            </a:r>
            <a:r>
              <a:rPr lang="en-US" dirty="0"/>
              <a:t>ta je </a:t>
            </a:r>
            <a:r>
              <a:rPr lang="sr-Latn-RS" dirty="0"/>
              <a:t>regrutacija i selekcija</a:t>
            </a:r>
            <a:r>
              <a:rPr lang="en-US" dirty="0"/>
              <a:t>?</a:t>
            </a:r>
          </a:p>
          <a:p>
            <a:pPr>
              <a:buClr>
                <a:schemeClr val="tx1"/>
              </a:buClr>
              <a:buFont typeface="Wingdings" panose="05000000000000000000" pitchFamily="2" charset="2"/>
              <a:buChar char="q"/>
            </a:pPr>
            <a:r>
              <a:rPr lang="sr-Latn-CS" altLang="en-US" dirty="0"/>
              <a:t> Proces regrutacije i selekcije</a:t>
            </a:r>
          </a:p>
          <a:p>
            <a:pPr>
              <a:buClr>
                <a:schemeClr val="tx1"/>
              </a:buClr>
              <a:buFont typeface="Wingdings" panose="05000000000000000000" pitchFamily="2" charset="2"/>
              <a:buChar char="q"/>
            </a:pPr>
            <a:r>
              <a:rPr lang="sr-Latn-RS" dirty="0"/>
              <a:t> B</a:t>
            </a:r>
            <a:r>
              <a:rPr lang="en-US" dirty="0" err="1"/>
              <a:t>iznis</a:t>
            </a:r>
            <a:r>
              <a:rPr lang="en-US" dirty="0"/>
              <a:t> </a:t>
            </a:r>
            <a:r>
              <a:rPr lang="en-US" dirty="0" err="1"/>
              <a:t>strategija</a:t>
            </a:r>
            <a:r>
              <a:rPr lang="en-US" dirty="0"/>
              <a:t> </a:t>
            </a:r>
            <a:r>
              <a:rPr lang="sr-Latn-RS" dirty="0"/>
              <a:t>i</a:t>
            </a:r>
            <a:r>
              <a:rPr lang="en-US" dirty="0"/>
              <a:t> </a:t>
            </a:r>
            <a:r>
              <a:rPr lang="en-US" dirty="0" err="1"/>
              <a:t>planiranje</a:t>
            </a:r>
            <a:endParaRPr lang="sr-Latn-RS" dirty="0"/>
          </a:p>
          <a:p>
            <a:pPr>
              <a:buClr>
                <a:schemeClr val="tx1"/>
              </a:buClr>
              <a:buFont typeface="Wingdings" panose="05000000000000000000" pitchFamily="2" charset="2"/>
              <a:buChar char="q"/>
            </a:pPr>
            <a:r>
              <a:rPr lang="sr-Latn-CS" altLang="en-US" dirty="0"/>
              <a:t> Temelj procesa regrutacije i selekcije</a:t>
            </a:r>
          </a:p>
          <a:p>
            <a:pPr>
              <a:buClr>
                <a:schemeClr val="tx1"/>
              </a:buClr>
              <a:buFont typeface="Wingdings" panose="05000000000000000000" pitchFamily="2" charset="2"/>
              <a:buChar char="q"/>
            </a:pPr>
            <a:r>
              <a:rPr lang="sr-Latn-CS" altLang="en-US" dirty="0"/>
              <a:t> Regrutacija kandidata</a:t>
            </a:r>
          </a:p>
          <a:p>
            <a:pPr>
              <a:buClr>
                <a:schemeClr val="tx1"/>
              </a:buClr>
              <a:buFont typeface="Wingdings" panose="05000000000000000000" pitchFamily="2" charset="2"/>
              <a:buChar char="q"/>
            </a:pPr>
            <a:r>
              <a:rPr lang="sr-Latn-CS" altLang="en-US" dirty="0"/>
              <a:t> Faze i aktivnosti procesa selekcije</a:t>
            </a:r>
          </a:p>
        </p:txBody>
      </p:sp>
      <p:sp>
        <p:nvSpPr>
          <p:cNvPr id="12" name="Freeform: Shape 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B62938E-2526-4EA0-9A73-8FC05E485108}"/>
              </a:ext>
            </a:extLst>
          </p:cNvPr>
          <p:cNvPicPr>
            <a:picLocks noChangeAspect="1"/>
          </p:cNvPicPr>
          <p:nvPr/>
        </p:nvPicPr>
        <p:blipFill rotWithShape="1">
          <a:blip r:embed="rId2">
            <a:extLst>
              <a:ext uri="{28A0092B-C50C-407E-A947-70E740481C1C}">
                <a14:useLocalDpi xmlns:a14="http://schemas.microsoft.com/office/drawing/2010/main" val="0"/>
              </a:ext>
            </a:extLst>
          </a:blip>
          <a:srcRect r="-2" b="24010"/>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437693700"/>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A0845F-2D53-48B1-90E6-354EAAEF4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859" y="0"/>
            <a:ext cx="5646654" cy="6858000"/>
          </a:xfrm>
          <a:prstGeom prst="rect">
            <a:avLst/>
          </a:prstGeom>
        </p:spPr>
      </p:pic>
    </p:spTree>
    <p:extLst>
      <p:ext uri="{BB962C8B-B14F-4D97-AF65-F5344CB8AC3E}">
        <p14:creationId xmlns:p14="http://schemas.microsoft.com/office/powerpoint/2010/main" val="3667585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5622-EB85-4ADA-B7B1-6B7116C3FDB6}"/>
              </a:ext>
            </a:extLst>
          </p:cNvPr>
          <p:cNvSpPr>
            <a:spLocks noGrp="1"/>
          </p:cNvSpPr>
          <p:nvPr>
            <p:ph type="title"/>
          </p:nvPr>
        </p:nvSpPr>
        <p:spPr/>
        <p:txBody>
          <a:bodyPr/>
          <a:lstStyle/>
          <a:p>
            <a:endParaRPr lang="sr-Latn-RS"/>
          </a:p>
        </p:txBody>
      </p:sp>
      <p:pic>
        <p:nvPicPr>
          <p:cNvPr id="5" name="Content Placeholder 4">
            <a:extLst>
              <a:ext uri="{FF2B5EF4-FFF2-40B4-BE49-F238E27FC236}">
                <a16:creationId xmlns:a16="http://schemas.microsoft.com/office/drawing/2014/main" id="{C91D887E-4966-4EEF-8C88-4D7DFCEEA4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2871" y="10613"/>
            <a:ext cx="5106257" cy="6847387"/>
          </a:xfrm>
        </p:spPr>
      </p:pic>
    </p:spTree>
    <p:extLst>
      <p:ext uri="{BB962C8B-B14F-4D97-AF65-F5344CB8AC3E}">
        <p14:creationId xmlns:p14="http://schemas.microsoft.com/office/powerpoint/2010/main" val="1646497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28B9-CF80-4F5A-ADA1-1ED733D1DBFB}"/>
              </a:ext>
            </a:extLst>
          </p:cNvPr>
          <p:cNvSpPr>
            <a:spLocks noGrp="1"/>
          </p:cNvSpPr>
          <p:nvPr>
            <p:ph type="title"/>
          </p:nvPr>
        </p:nvSpPr>
        <p:spPr/>
        <p:txBody>
          <a:bodyPr/>
          <a:lstStyle/>
          <a:p>
            <a:endParaRPr lang="sr-Latn-RS"/>
          </a:p>
        </p:txBody>
      </p:sp>
      <p:pic>
        <p:nvPicPr>
          <p:cNvPr id="7" name="Content Placeholder 6">
            <a:extLst>
              <a:ext uri="{FF2B5EF4-FFF2-40B4-BE49-F238E27FC236}">
                <a16:creationId xmlns:a16="http://schemas.microsoft.com/office/drawing/2014/main" id="{684A0BE0-D4CD-4B0C-82A0-BFCCB4B508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5804"/>
            <a:ext cx="12192000" cy="6626392"/>
          </a:xfrm>
        </p:spPr>
      </p:pic>
    </p:spTree>
    <p:extLst>
      <p:ext uri="{BB962C8B-B14F-4D97-AF65-F5344CB8AC3E}">
        <p14:creationId xmlns:p14="http://schemas.microsoft.com/office/powerpoint/2010/main" val="2845652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0AA8-9EE8-433B-B145-B82CBDB16E2C}"/>
              </a:ext>
            </a:extLst>
          </p:cNvPr>
          <p:cNvSpPr>
            <a:spLocks noGrp="1"/>
          </p:cNvSpPr>
          <p:nvPr>
            <p:ph type="title"/>
          </p:nvPr>
        </p:nvSpPr>
        <p:spPr>
          <a:xfrm>
            <a:off x="838200" y="18255"/>
            <a:ext cx="10515600" cy="1325563"/>
          </a:xfrm>
        </p:spPr>
        <p:txBody>
          <a:bodyPr>
            <a:normAutofit/>
          </a:bodyPr>
          <a:lstStyle/>
          <a:p>
            <a:pPr algn="ctr"/>
            <a:r>
              <a:rPr lang="sr-Latn-RS" sz="4000" b="1" dirty="0">
                <a:latin typeface="+mn-lt"/>
              </a:rPr>
              <a:t>Motivaciono pismo</a:t>
            </a:r>
            <a:br>
              <a:rPr lang="sr-Latn-RS" sz="4000" b="1" dirty="0">
                <a:latin typeface="+mn-lt"/>
              </a:rPr>
            </a:br>
            <a:r>
              <a:rPr lang="sr-Latn-RS" sz="4000" b="1" dirty="0">
                <a:latin typeface="+mn-lt"/>
              </a:rPr>
              <a:t>Pričanje svoje priče</a:t>
            </a:r>
          </a:p>
        </p:txBody>
      </p:sp>
      <p:sp>
        <p:nvSpPr>
          <p:cNvPr id="3" name="Content Placeholder 2">
            <a:extLst>
              <a:ext uri="{FF2B5EF4-FFF2-40B4-BE49-F238E27FC236}">
                <a16:creationId xmlns:a16="http://schemas.microsoft.com/office/drawing/2014/main" id="{B957E5B0-79EC-49BD-ACF7-CCBD7828544F}"/>
              </a:ext>
            </a:extLst>
          </p:cNvPr>
          <p:cNvSpPr>
            <a:spLocks noGrp="1"/>
          </p:cNvSpPr>
          <p:nvPr>
            <p:ph idx="1"/>
          </p:nvPr>
        </p:nvSpPr>
        <p:spPr>
          <a:xfrm>
            <a:off x="838200" y="1343818"/>
            <a:ext cx="10515600" cy="4833145"/>
          </a:xfrm>
        </p:spPr>
        <p:txBody>
          <a:bodyPr/>
          <a:lstStyle/>
          <a:p>
            <a:r>
              <a:rPr lang="sr-Latn-RS" dirty="0"/>
              <a:t>Uvod (pokazujete interesovanje za poziciju i firmu)</a:t>
            </a:r>
          </a:p>
          <a:p>
            <a:r>
              <a:rPr lang="sr-Latn-RS" dirty="0"/>
              <a:t>Background priča (obrazovanje, stečena iskustva i motivacija sve do ovog momenta)</a:t>
            </a:r>
          </a:p>
          <a:p>
            <a:r>
              <a:rPr lang="sr-Latn-RS" dirty="0"/>
              <a:t>Trenutna situacija i interesi</a:t>
            </a:r>
          </a:p>
          <a:p>
            <a:r>
              <a:rPr lang="sr-Latn-RS" dirty="0"/>
              <a:t>Poznavanje firme (zašto je njihova firma dobar sledeći korak za vašu karijeru)</a:t>
            </a:r>
          </a:p>
          <a:p>
            <a:r>
              <a:rPr lang="sr-Latn-RS" dirty="0"/>
              <a:t>Završna reč</a:t>
            </a:r>
          </a:p>
        </p:txBody>
      </p:sp>
      <p:pic>
        <p:nvPicPr>
          <p:cNvPr id="1026" name="Picture 2" descr="Image result for storytelling">
            <a:extLst>
              <a:ext uri="{FF2B5EF4-FFF2-40B4-BE49-F238E27FC236}">
                <a16:creationId xmlns:a16="http://schemas.microsoft.com/office/drawing/2014/main" id="{799D7C86-515C-4C9F-8947-9397CDE88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6480" y="4243095"/>
            <a:ext cx="4145280" cy="232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1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133DD5-192C-4BC8-A34D-C636C04421AB}"/>
              </a:ext>
            </a:extLst>
          </p:cNvPr>
          <p:cNvSpPr>
            <a:spLocks noGrp="1"/>
          </p:cNvSpPr>
          <p:nvPr>
            <p:ph idx="1"/>
          </p:nvPr>
        </p:nvSpPr>
        <p:spPr>
          <a:xfrm>
            <a:off x="660141" y="264160"/>
            <a:ext cx="10871718" cy="5891349"/>
          </a:xfrm>
        </p:spPr>
        <p:txBody>
          <a:bodyPr>
            <a:normAutofit fontScale="55000" lnSpcReduction="20000"/>
          </a:bodyPr>
          <a:lstStyle/>
          <a:p>
            <a:pPr marL="0" indent="0">
              <a:buNone/>
            </a:pPr>
            <a:r>
              <a:rPr lang="en-US" sz="3300" dirty="0"/>
              <a:t>Dear [Mr./Mrs./Ms.] [Manager’s Name],</a:t>
            </a:r>
          </a:p>
          <a:p>
            <a:pPr marL="0" indent="0">
              <a:buNone/>
            </a:pPr>
            <a:r>
              <a:rPr lang="en-US" sz="3300" dirty="0"/>
              <a:t> </a:t>
            </a:r>
          </a:p>
          <a:p>
            <a:pPr marL="0" indent="0">
              <a:buNone/>
            </a:pPr>
            <a:r>
              <a:rPr lang="en-US" sz="3300" dirty="0"/>
              <a:t>This email is in regards to my interest in applying for the (position) recently posted on (website). With my skill-set and competencies, I am more than able to investigate several forensic examination processes and monitor security systems for multiple Fortune 500 companies.</a:t>
            </a:r>
          </a:p>
          <a:p>
            <a:endParaRPr lang="en-US" sz="3300" dirty="0"/>
          </a:p>
          <a:p>
            <a:pPr marL="0" indent="0">
              <a:buNone/>
            </a:pPr>
            <a:r>
              <a:rPr lang="en-US" sz="3300" dirty="0"/>
              <a:t>While pursuing an Associate’s Degree in Information Security and Digital Forensics from Trident Community College, I have developed skills in reverse engineering, computer forensics, along with networking and information security. This knowledge has enabled me to operate in Windows and Linux platforms and master multiple security principles.</a:t>
            </a:r>
          </a:p>
          <a:p>
            <a:endParaRPr lang="en-US" sz="3300" dirty="0"/>
          </a:p>
          <a:p>
            <a:pPr marL="0" indent="0">
              <a:buNone/>
            </a:pPr>
            <a:r>
              <a:rPr lang="en-US" sz="3300" dirty="0"/>
              <a:t>I started my career as an Information Security Intern with Chicago Government in May 2011. Working under the direction of senior members, I monitored the overall security of the system and investigated likely loopholes. Using my academic and professional knowledge, I dedicated two years to Technology Smart while working in the capacity of Network Operations Center Monitoring Technician. Here I gained an opportunity to work in a Datacenter environment, improve existing documentation systems, and implement stringent measures to improve the overall network security.</a:t>
            </a:r>
          </a:p>
          <a:p>
            <a:endParaRPr lang="en-US" sz="3300" dirty="0"/>
          </a:p>
          <a:p>
            <a:pPr marL="0" indent="0">
              <a:buNone/>
            </a:pPr>
            <a:r>
              <a:rPr lang="en-US" sz="3300" dirty="0"/>
              <a:t>I currently work as a Security Operations Center Security Analyst with Security Professionals Inc., where I have been able to further strengthen my technical acumen. I have attached my resume highlighting my academic and professional skills, and I look forward to hearing from you in due course.</a:t>
            </a:r>
          </a:p>
          <a:p>
            <a:endParaRPr lang="en-US" sz="3300" dirty="0"/>
          </a:p>
          <a:p>
            <a:pPr marL="0" indent="0" algn="ctr">
              <a:buNone/>
            </a:pPr>
            <a:r>
              <a:rPr lang="en-US" sz="3300" dirty="0"/>
              <a:t>Sincerely,</a:t>
            </a:r>
          </a:p>
          <a:p>
            <a:pPr marL="0" indent="0">
              <a:buNone/>
            </a:pPr>
            <a:endParaRPr lang="en-US" dirty="0"/>
          </a:p>
        </p:txBody>
      </p:sp>
    </p:spTree>
    <p:extLst>
      <p:ext uri="{BB962C8B-B14F-4D97-AF65-F5344CB8AC3E}">
        <p14:creationId xmlns:p14="http://schemas.microsoft.com/office/powerpoint/2010/main" val="1910043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133DD5-192C-4BC8-A34D-C636C04421AB}"/>
              </a:ext>
            </a:extLst>
          </p:cNvPr>
          <p:cNvSpPr>
            <a:spLocks noGrp="1"/>
          </p:cNvSpPr>
          <p:nvPr>
            <p:ph idx="1"/>
          </p:nvPr>
        </p:nvSpPr>
        <p:spPr>
          <a:xfrm>
            <a:off x="247461" y="219626"/>
            <a:ext cx="11697077" cy="6418748"/>
          </a:xfrm>
        </p:spPr>
        <p:txBody>
          <a:bodyPr>
            <a:normAutofit fontScale="47500" lnSpcReduction="20000"/>
          </a:bodyPr>
          <a:lstStyle/>
          <a:p>
            <a:pPr marL="0" indent="0">
              <a:buNone/>
            </a:pPr>
            <a:r>
              <a:rPr lang="en-US" sz="3300" dirty="0"/>
              <a:t>Dear [Hiring Manager’s Name],</a:t>
            </a:r>
          </a:p>
          <a:p>
            <a:pPr marL="0" indent="0">
              <a:buNone/>
            </a:pPr>
            <a:r>
              <a:rPr lang="en-US" sz="3300" dirty="0"/>
              <a:t>With six years of experience in full-stack web development and systems architecture, I am confident I will be an excellent fit for Haystack Search’s next Senior Software Engineer. My experience has provided me with the innovative and technical skills necessary to successfully provide your company with multifaceted technical solutions across a wide range of software platforms.</a:t>
            </a:r>
            <a:endParaRPr lang="sr-Latn-RS" sz="3300" dirty="0"/>
          </a:p>
          <a:p>
            <a:pPr marL="0" indent="0">
              <a:buNone/>
            </a:pPr>
            <a:endParaRPr lang="en-US" sz="3300" dirty="0"/>
          </a:p>
          <a:p>
            <a:pPr marL="0" indent="0">
              <a:buNone/>
            </a:pPr>
            <a:r>
              <a:rPr lang="en-US" sz="3300" dirty="0"/>
              <a:t>At New Enterprise, I am responsible for leading the development for three high-traffic ecommerce websites that offer 12 million monthly users customizable documents. I oversee the building of innovative systems architecture via </a:t>
            </a:r>
            <a:r>
              <a:rPr lang="en-US" sz="3300" dirty="0" err="1"/>
              <a:t>Kohana</a:t>
            </a:r>
            <a:r>
              <a:rPr lang="en-US" sz="3300" dirty="0"/>
              <a:t> and Laravel frameworks, HTML5, CSS3/SASS, JavaScript/React, MySQL, and </a:t>
            </a:r>
            <a:r>
              <a:rPr lang="en-US" sz="3300" dirty="0" err="1"/>
              <a:t>ElasticSearch</a:t>
            </a:r>
            <a:r>
              <a:rPr lang="en-US" sz="3300" dirty="0"/>
              <a:t>.  I was instrumental in structuring several internal systems comprising order entry/management tools, conversion/revenue reporting, and production workflow tracking, as well as designed custom REST APIs built in Python, Laravel PHP, and NodeJS. I also successfully collaborate on solutions with our product, QA, and marketing teams to offer the best user experience to build higher customer lifetime value.</a:t>
            </a:r>
            <a:endParaRPr lang="sr-Latn-RS" sz="3300" dirty="0"/>
          </a:p>
          <a:p>
            <a:pPr marL="0" indent="0">
              <a:buNone/>
            </a:pPr>
            <a:endParaRPr lang="en-US" sz="3300" dirty="0"/>
          </a:p>
          <a:p>
            <a:pPr marL="0" indent="0">
              <a:buNone/>
            </a:pPr>
            <a:r>
              <a:rPr lang="en-US" sz="3300" dirty="0"/>
              <a:t>I have refined my strengths through six years of experience in DevOps, where I provided solutions in database technology, programming, operating systems. The following is a snapshot of my broader technical skills:</a:t>
            </a:r>
          </a:p>
          <a:p>
            <a:pPr marL="0" indent="0" algn="ctr">
              <a:buNone/>
            </a:pPr>
            <a:r>
              <a:rPr lang="sr-Latn-RS" sz="3300" dirty="0"/>
              <a:t>- </a:t>
            </a:r>
            <a:r>
              <a:rPr lang="en-US" sz="3300" dirty="0"/>
              <a:t>Agile Project Management</a:t>
            </a:r>
          </a:p>
          <a:p>
            <a:pPr marL="0" indent="0" algn="ctr">
              <a:buNone/>
            </a:pPr>
            <a:r>
              <a:rPr lang="sr-Latn-RS" sz="3300" dirty="0"/>
              <a:t>- </a:t>
            </a:r>
            <a:r>
              <a:rPr lang="en-US" sz="3300" dirty="0"/>
              <a:t>Custom Web and Mobile Applications</a:t>
            </a:r>
          </a:p>
          <a:p>
            <a:pPr marL="0" indent="0" algn="ctr">
              <a:buNone/>
            </a:pPr>
            <a:r>
              <a:rPr lang="sr-Latn-RS" sz="3300" dirty="0"/>
              <a:t>- </a:t>
            </a:r>
            <a:r>
              <a:rPr lang="en-US" sz="3300" dirty="0"/>
              <a:t>Database Programming</a:t>
            </a:r>
          </a:p>
          <a:p>
            <a:pPr marL="0" indent="0" algn="ctr">
              <a:buNone/>
            </a:pPr>
            <a:r>
              <a:rPr lang="sr-Latn-RS" sz="3300" dirty="0"/>
              <a:t>- </a:t>
            </a:r>
            <a:r>
              <a:rPr lang="en-US" sz="3300" dirty="0"/>
              <a:t>Data Science</a:t>
            </a:r>
          </a:p>
          <a:p>
            <a:pPr marL="0" indent="0" algn="ctr">
              <a:buNone/>
            </a:pPr>
            <a:r>
              <a:rPr lang="sr-Latn-RS" sz="3300" dirty="0"/>
              <a:t>- </a:t>
            </a:r>
            <a:r>
              <a:rPr lang="en-US" sz="3300" dirty="0"/>
              <a:t>Networking Devices and Tools</a:t>
            </a:r>
          </a:p>
          <a:p>
            <a:pPr marL="0" indent="0">
              <a:buNone/>
            </a:pPr>
            <a:r>
              <a:rPr lang="en-US" sz="3300" dirty="0"/>
              <a:t>It would be a pleasure to learn more about Haystack’s needs, and I would welcome the chance to provide further insight into my knowledge of project management, technical abilities, personal attributes, and track record of success in building revenue generating web technologies compatible across multiple platforms, browsers, and devices. </a:t>
            </a:r>
          </a:p>
          <a:p>
            <a:pPr marL="0" indent="0">
              <a:buNone/>
            </a:pPr>
            <a:r>
              <a:rPr lang="en-US" sz="3300" dirty="0"/>
              <a:t>Thank you for considering my candidacy for this position. I hope to hear from you soon to schedule an interview. </a:t>
            </a:r>
          </a:p>
          <a:p>
            <a:pPr marL="0" indent="0" algn="ctr">
              <a:buNone/>
            </a:pPr>
            <a:r>
              <a:rPr lang="en-US" sz="3300" dirty="0"/>
              <a:t>Sincerely,</a:t>
            </a:r>
          </a:p>
          <a:p>
            <a:pPr marL="0" indent="0" algn="ctr">
              <a:buNone/>
            </a:pPr>
            <a:r>
              <a:rPr lang="en-US" sz="3300" dirty="0"/>
              <a:t>Your Name</a:t>
            </a:r>
          </a:p>
        </p:txBody>
      </p:sp>
    </p:spTree>
    <p:extLst>
      <p:ext uri="{BB962C8B-B14F-4D97-AF65-F5344CB8AC3E}">
        <p14:creationId xmlns:p14="http://schemas.microsoft.com/office/powerpoint/2010/main" val="2213721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D1C23-167D-4290-81C6-77E22B4E843E}"/>
              </a:ext>
            </a:extLst>
          </p:cNvPr>
          <p:cNvSpPr>
            <a:spLocks noGrp="1"/>
          </p:cNvSpPr>
          <p:nvPr>
            <p:ph idx="1"/>
          </p:nvPr>
        </p:nvSpPr>
        <p:spPr>
          <a:xfrm>
            <a:off x="208280" y="464184"/>
            <a:ext cx="11567160" cy="5946776"/>
          </a:xfrm>
        </p:spPr>
        <p:txBody>
          <a:bodyPr>
            <a:normAutofit fontScale="70000" lnSpcReduction="20000"/>
          </a:bodyPr>
          <a:lstStyle/>
          <a:p>
            <a:pPr marL="0" indent="0">
              <a:buNone/>
            </a:pPr>
            <a:r>
              <a:rPr lang="sr-Latn-RS" dirty="0"/>
              <a:t>Poštovana/i,</a:t>
            </a:r>
          </a:p>
          <a:p>
            <a:pPr marL="0" indent="0">
              <a:buNone/>
            </a:pPr>
            <a:r>
              <a:rPr lang="sr-Latn-RS" dirty="0"/>
              <a:t>Moje ime je ......i žeilim da se prijavim za poziciju trgovca u Vašoj kompaniji, kako je oglašeno na sajtu www.sljaka.com.</a:t>
            </a:r>
          </a:p>
          <a:p>
            <a:pPr marL="0" indent="0">
              <a:buNone/>
            </a:pPr>
            <a:r>
              <a:rPr lang="sr-Latn-RS" dirty="0"/>
              <a:t>Verujem da me moje radno iskustvo preporučuje za ovu radnu poziciju, jer sam radila na širokom opsegu radnih aktivnosti kao trgovac. Naime, tokom svog dosadašnjeg radnog iskustva, radila sam kao trgovac u raznim delatnostima, od ugostiteljstva do butika za žene, a radila sam širi spektar aktivnosti koje obuhvataju: logistiku, organizaciju poslovanja, nabavku i prijem robe, razvozanje robe i katering hrane. Takođe obavljaja sam razgovore sa klijentima, reklamirajući proizvode, putem telefona, mail-a, društvenih mreža i dr.</a:t>
            </a:r>
          </a:p>
          <a:p>
            <a:pPr marL="0" indent="0">
              <a:buNone/>
            </a:pPr>
            <a:r>
              <a:rPr lang="sr-Latn-RS" dirty="0"/>
              <a:t>Smatram da moje dosadašnje radno iskustvo me osposobljava da brzo savladavam nove veštine, razvijem dobre odnose sa klijentima i poslodavcima. Jako sam komunikativna, a posedujem i znanje engleskog i slovenačkog jezika. Moje poznavanje procesa prodaje me je naučilo da se informišem o proizvodima koje prodajem na najbolji mogući način, odnosno da budem pripremljena na najbolji mogući način na sva pitanja kupaca.</a:t>
            </a:r>
          </a:p>
          <a:p>
            <a:pPr marL="0" indent="0">
              <a:buNone/>
            </a:pPr>
            <a:endParaRPr lang="sr-Latn-RS" dirty="0"/>
          </a:p>
          <a:p>
            <a:pPr marL="0" indent="0">
              <a:buNone/>
            </a:pPr>
            <a:r>
              <a:rPr lang="sr-Latn-RS" dirty="0"/>
              <a:t>Jako mi se dopada Vaša organizacija, naročito prodajni objekti. Mislim da je atmosfera jako prijatna, i da zaposleni daju svoj maksimum na radnom mesto. Stoga, učiniću sve da se bolje prilagodim prodajnom timu, odnosno organizacionoj kulturi Vaše kompanije.</a:t>
            </a:r>
          </a:p>
          <a:p>
            <a:pPr marL="0" indent="0">
              <a:buNone/>
            </a:pPr>
            <a:r>
              <a:rPr lang="sr-Latn-RS" dirty="0"/>
              <a:t>U prilogu Vam dostavljam svoju prijavu i Biografiju, ukoliko imate dodatna pitanja slobodno me kontaktirajte putem mail-a ili telefonom.</a:t>
            </a:r>
          </a:p>
          <a:p>
            <a:pPr marL="0" indent="0">
              <a:buNone/>
            </a:pPr>
            <a:r>
              <a:rPr lang="sr-Latn-RS" dirty="0"/>
              <a:t>Hvala puno unapred na razmatranju moje prijave.</a:t>
            </a:r>
          </a:p>
          <a:p>
            <a:pPr marL="0" indent="0">
              <a:buNone/>
            </a:pPr>
            <a:endParaRPr lang="sr-Latn-RS" dirty="0"/>
          </a:p>
          <a:p>
            <a:pPr marL="0" indent="0">
              <a:buNone/>
            </a:pPr>
            <a:r>
              <a:rPr lang="sr-Latn-RS" dirty="0"/>
              <a:t>Srdačan pozdrav,</a:t>
            </a:r>
          </a:p>
        </p:txBody>
      </p:sp>
    </p:spTree>
    <p:extLst>
      <p:ext uri="{BB962C8B-B14F-4D97-AF65-F5344CB8AC3E}">
        <p14:creationId xmlns:p14="http://schemas.microsoft.com/office/powerpoint/2010/main" val="2180218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448F-7220-4623-8121-E3198EC01DC2}"/>
              </a:ext>
            </a:extLst>
          </p:cNvPr>
          <p:cNvSpPr>
            <a:spLocks noGrp="1"/>
          </p:cNvSpPr>
          <p:nvPr>
            <p:ph type="title"/>
          </p:nvPr>
        </p:nvSpPr>
        <p:spPr>
          <a:xfrm>
            <a:off x="838200" y="18255"/>
            <a:ext cx="10515600" cy="1325563"/>
          </a:xfrm>
        </p:spPr>
        <p:txBody>
          <a:bodyPr/>
          <a:lstStyle/>
          <a:p>
            <a:pPr algn="ctr"/>
            <a:r>
              <a:rPr lang="sr-Latn-RS" b="1" dirty="0">
                <a:solidFill>
                  <a:schemeClr val="bg1"/>
                </a:solidFill>
                <a:latin typeface="+mn-lt"/>
              </a:rPr>
              <a:t>Česta pitanja i saveti</a:t>
            </a:r>
          </a:p>
        </p:txBody>
      </p:sp>
      <p:sp>
        <p:nvSpPr>
          <p:cNvPr id="3" name="Content Placeholder 2">
            <a:extLst>
              <a:ext uri="{FF2B5EF4-FFF2-40B4-BE49-F238E27FC236}">
                <a16:creationId xmlns:a16="http://schemas.microsoft.com/office/drawing/2014/main" id="{2C43792A-4CFB-448D-8551-EF1DCF971B63}"/>
              </a:ext>
            </a:extLst>
          </p:cNvPr>
          <p:cNvSpPr>
            <a:spLocks noGrp="1"/>
          </p:cNvSpPr>
          <p:nvPr>
            <p:ph idx="1"/>
          </p:nvPr>
        </p:nvSpPr>
        <p:spPr>
          <a:xfrm>
            <a:off x="838200" y="1343818"/>
            <a:ext cx="10515600" cy="4833145"/>
          </a:xfrm>
        </p:spPr>
        <p:txBody>
          <a:bodyPr/>
          <a:lstStyle/>
          <a:p>
            <a:r>
              <a:rPr lang="sr-Latn-RS" dirty="0">
                <a:solidFill>
                  <a:schemeClr val="bg1"/>
                </a:solidFill>
              </a:rPr>
              <a:t>Šta stavljati u CV?</a:t>
            </a:r>
          </a:p>
          <a:p>
            <a:r>
              <a:rPr lang="sr-Latn-RS" dirty="0">
                <a:solidFill>
                  <a:schemeClr val="bg1"/>
                </a:solidFill>
              </a:rPr>
              <a:t>Relevantna iskustva</a:t>
            </a:r>
          </a:p>
          <a:p>
            <a:r>
              <a:rPr lang="sr-Latn-RS" dirty="0">
                <a:solidFill>
                  <a:schemeClr val="bg1"/>
                </a:solidFill>
              </a:rPr>
              <a:t>Sažetak posla i obaveza (Vremenski period, firma, pozicija, zadaci i zaduženja)</a:t>
            </a:r>
          </a:p>
          <a:p>
            <a:r>
              <a:rPr lang="sr-Latn-RS" dirty="0">
                <a:solidFill>
                  <a:schemeClr val="bg1"/>
                </a:solidFill>
              </a:rPr>
              <a:t>Svaki posao nosi neki skill koji može da doprinese novom poslu</a:t>
            </a:r>
          </a:p>
          <a:p>
            <a:r>
              <a:rPr lang="sr-Latn-RS" dirty="0">
                <a:solidFill>
                  <a:schemeClr val="bg1"/>
                </a:solidFill>
              </a:rPr>
              <a:t>Motivaciono pismo predstavlja dokument pisan u formalnom tonu</a:t>
            </a:r>
          </a:p>
          <a:p>
            <a:r>
              <a:rPr lang="sr-Latn-RS" dirty="0">
                <a:solidFill>
                  <a:schemeClr val="bg1"/>
                </a:solidFill>
              </a:rPr>
              <a:t>Motivaciono pismo ne podrazumeva prepričavanje CV-ja</a:t>
            </a:r>
          </a:p>
          <a:p>
            <a:r>
              <a:rPr lang="sr-Latn-RS" dirty="0">
                <a:solidFill>
                  <a:schemeClr val="bg1"/>
                </a:solidFill>
              </a:rPr>
              <a:t>Motivaciono pismo ima za cilj ima da vas poslodavac zapazi, razmotri biografiju i pozove na razgovor</a:t>
            </a:r>
          </a:p>
          <a:p>
            <a:endParaRPr lang="sr-Latn-RS" dirty="0">
              <a:solidFill>
                <a:schemeClr val="bg1"/>
              </a:solidFill>
            </a:endParaRPr>
          </a:p>
          <a:p>
            <a:pPr marL="0" indent="0">
              <a:buNone/>
            </a:pPr>
            <a:endParaRPr lang="sr-Latn-RS" dirty="0"/>
          </a:p>
        </p:txBody>
      </p:sp>
    </p:spTree>
    <p:extLst>
      <p:ext uri="{BB962C8B-B14F-4D97-AF65-F5344CB8AC3E}">
        <p14:creationId xmlns:p14="http://schemas.microsoft.com/office/powerpoint/2010/main" val="1035596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14B01-C4B4-4F68-9BD1-4DEF09463DBB}"/>
              </a:ext>
            </a:extLst>
          </p:cNvPr>
          <p:cNvSpPr>
            <a:spLocks noGrp="1"/>
          </p:cNvSpPr>
          <p:nvPr>
            <p:ph idx="1"/>
          </p:nvPr>
        </p:nvSpPr>
        <p:spPr>
          <a:xfrm>
            <a:off x="838200" y="2563676"/>
            <a:ext cx="10515600" cy="865324"/>
          </a:xfrm>
        </p:spPr>
        <p:txBody>
          <a:bodyPr>
            <a:normAutofit/>
          </a:bodyPr>
          <a:lstStyle/>
          <a:p>
            <a:pPr marL="0" indent="0" algn="ctr">
              <a:buNone/>
            </a:pPr>
            <a:r>
              <a:rPr lang="sr-Latn-RS" sz="5400" dirty="0">
                <a:solidFill>
                  <a:schemeClr val="bg1"/>
                </a:solidFill>
              </a:rPr>
              <a:t>Pitanja?</a:t>
            </a:r>
            <a:endParaRPr lang="en-US" sz="5400" dirty="0">
              <a:solidFill>
                <a:schemeClr val="bg1"/>
              </a:solidFill>
            </a:endParaRPr>
          </a:p>
        </p:txBody>
      </p:sp>
    </p:spTree>
    <p:extLst>
      <p:ext uri="{BB962C8B-B14F-4D97-AF65-F5344CB8AC3E}">
        <p14:creationId xmlns:p14="http://schemas.microsoft.com/office/powerpoint/2010/main" val="1049594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7EB584-C5DA-484E-BF0F-CC6FF8084F0A}"/>
              </a:ext>
            </a:extLst>
          </p:cNvPr>
          <p:cNvSpPr>
            <a:spLocks noGrp="1"/>
          </p:cNvSpPr>
          <p:nvPr>
            <p:ph idx="1"/>
          </p:nvPr>
        </p:nvSpPr>
        <p:spPr>
          <a:xfrm>
            <a:off x="79310" y="3002501"/>
            <a:ext cx="12033380" cy="852998"/>
          </a:xfrm>
        </p:spPr>
        <p:txBody>
          <a:bodyPr>
            <a:normAutofit/>
          </a:bodyPr>
          <a:lstStyle/>
          <a:p>
            <a:pPr marL="0" indent="0" algn="ctr">
              <a:buNone/>
            </a:pPr>
            <a:r>
              <a:rPr lang="sr-Latn-RS" sz="5400" dirty="0">
                <a:solidFill>
                  <a:schemeClr val="bg1"/>
                </a:solidFill>
              </a:rPr>
              <a:t>Radionica</a:t>
            </a:r>
            <a:endParaRPr lang="en-US" sz="5400" dirty="0">
              <a:solidFill>
                <a:schemeClr val="bg1"/>
              </a:solidFill>
            </a:endParaRPr>
          </a:p>
        </p:txBody>
      </p:sp>
    </p:spTree>
    <p:extLst>
      <p:ext uri="{BB962C8B-B14F-4D97-AF65-F5344CB8AC3E}">
        <p14:creationId xmlns:p14="http://schemas.microsoft.com/office/powerpoint/2010/main" val="1058380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2007-C7C5-42DB-9F95-3892C53BE419}"/>
              </a:ext>
            </a:extLst>
          </p:cNvPr>
          <p:cNvSpPr>
            <a:spLocks noGrp="1"/>
          </p:cNvSpPr>
          <p:nvPr>
            <p:ph type="title"/>
          </p:nvPr>
        </p:nvSpPr>
        <p:spPr>
          <a:xfrm>
            <a:off x="838200" y="0"/>
            <a:ext cx="10515600" cy="1325563"/>
          </a:xfrm>
        </p:spPr>
        <p:txBody>
          <a:bodyPr/>
          <a:lstStyle/>
          <a:p>
            <a:pPr algn="ctr"/>
            <a:r>
              <a:rPr lang="sr-Latn-RS" b="1" dirty="0">
                <a:latin typeface="+mn-lt"/>
              </a:rPr>
              <a:t>Pozicija regrutera</a:t>
            </a:r>
            <a:endParaRPr lang="en-US" b="1" dirty="0">
              <a:latin typeface="+mn-lt"/>
            </a:endParaRPr>
          </a:p>
        </p:txBody>
      </p:sp>
      <p:sp>
        <p:nvSpPr>
          <p:cNvPr id="3" name="Content Placeholder 2">
            <a:extLst>
              <a:ext uri="{FF2B5EF4-FFF2-40B4-BE49-F238E27FC236}">
                <a16:creationId xmlns:a16="http://schemas.microsoft.com/office/drawing/2014/main" id="{3EAED4FE-BA1A-411B-94A6-A81625F84D58}"/>
              </a:ext>
            </a:extLst>
          </p:cNvPr>
          <p:cNvSpPr>
            <a:spLocks noGrp="1"/>
          </p:cNvSpPr>
          <p:nvPr>
            <p:ph idx="1"/>
          </p:nvPr>
        </p:nvSpPr>
        <p:spPr>
          <a:xfrm>
            <a:off x="838200" y="1825625"/>
            <a:ext cx="10515600" cy="2827856"/>
          </a:xfrm>
        </p:spPr>
        <p:txBody>
          <a:bodyPr/>
          <a:lstStyle/>
          <a:p>
            <a:r>
              <a:rPr lang="sr-Latn-RS" dirty="0"/>
              <a:t>Za poštene, a ne samo za dobre i nasmejane ljude</a:t>
            </a:r>
          </a:p>
          <a:p>
            <a:r>
              <a:rPr lang="sr-Latn-RS" dirty="0"/>
              <a:t>Empatija je ključ</a:t>
            </a:r>
          </a:p>
          <a:p>
            <a:r>
              <a:rPr lang="sr-Latn-RS" dirty="0"/>
              <a:t>Pomaže biznisu da ostvari ciljeve</a:t>
            </a:r>
          </a:p>
          <a:p>
            <a:r>
              <a:rPr lang="sr-Latn-RS" dirty="0"/>
              <a:t>Balansiranje</a:t>
            </a:r>
            <a:endParaRPr lang="en-US" dirty="0"/>
          </a:p>
        </p:txBody>
      </p:sp>
      <p:sp>
        <p:nvSpPr>
          <p:cNvPr id="4" name="TextBox 3">
            <a:extLst>
              <a:ext uri="{FF2B5EF4-FFF2-40B4-BE49-F238E27FC236}">
                <a16:creationId xmlns:a16="http://schemas.microsoft.com/office/drawing/2014/main" id="{BC115065-D71D-40DE-9A46-9C079311D0E9}"/>
              </a:ext>
            </a:extLst>
          </p:cNvPr>
          <p:cNvSpPr txBox="1"/>
          <p:nvPr/>
        </p:nvSpPr>
        <p:spPr>
          <a:xfrm>
            <a:off x="2025385" y="4922710"/>
            <a:ext cx="8141229" cy="461665"/>
          </a:xfrm>
          <a:prstGeom prst="rect">
            <a:avLst/>
          </a:prstGeom>
          <a:noFill/>
        </p:spPr>
        <p:txBody>
          <a:bodyPr wrap="square" rtlCol="0">
            <a:spAutoFit/>
          </a:bodyPr>
          <a:lstStyle/>
          <a:p>
            <a:pPr algn="ctr"/>
            <a:r>
              <a:rPr lang="en-US" sz="2400" b="1" dirty="0">
                <a:solidFill>
                  <a:srgbClr val="7030A0"/>
                </a:solidFill>
              </a:rPr>
              <a:t>“we aren’t in the nice business, we’re in the fair business</a:t>
            </a:r>
            <a:r>
              <a:rPr lang="sr-Latn-RS" sz="2400" b="1" dirty="0">
                <a:solidFill>
                  <a:srgbClr val="7030A0"/>
                </a:solidFill>
              </a:rPr>
              <a:t>...</a:t>
            </a:r>
            <a:r>
              <a:rPr lang="en-US" sz="2400" b="1" dirty="0">
                <a:solidFill>
                  <a:srgbClr val="7030A0"/>
                </a:solidFill>
              </a:rPr>
              <a:t>”</a:t>
            </a:r>
          </a:p>
        </p:txBody>
      </p:sp>
    </p:spTree>
    <p:extLst>
      <p:ext uri="{BB962C8B-B14F-4D97-AF65-F5344CB8AC3E}">
        <p14:creationId xmlns:p14="http://schemas.microsoft.com/office/powerpoint/2010/main" val="10922524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7EB584-C5DA-484E-BF0F-CC6FF8084F0A}"/>
              </a:ext>
            </a:extLst>
          </p:cNvPr>
          <p:cNvSpPr>
            <a:spLocks noGrp="1"/>
          </p:cNvSpPr>
          <p:nvPr>
            <p:ph idx="1"/>
          </p:nvPr>
        </p:nvSpPr>
        <p:spPr>
          <a:xfrm>
            <a:off x="79310" y="3002501"/>
            <a:ext cx="12033380" cy="852998"/>
          </a:xfrm>
        </p:spPr>
        <p:txBody>
          <a:bodyPr>
            <a:normAutofit/>
          </a:bodyPr>
          <a:lstStyle/>
          <a:p>
            <a:pPr marL="0" indent="0" algn="ctr">
              <a:buNone/>
            </a:pPr>
            <a:r>
              <a:rPr lang="sr-Latn-RS" sz="5400" dirty="0">
                <a:solidFill>
                  <a:schemeClr val="bg1"/>
                </a:solidFill>
              </a:rPr>
              <a:t>1. Pisanje CV-ija</a:t>
            </a:r>
          </a:p>
        </p:txBody>
      </p:sp>
    </p:spTree>
    <p:extLst>
      <p:ext uri="{BB962C8B-B14F-4D97-AF65-F5344CB8AC3E}">
        <p14:creationId xmlns:p14="http://schemas.microsoft.com/office/powerpoint/2010/main" val="2150979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7EB584-C5DA-484E-BF0F-CC6FF8084F0A}"/>
              </a:ext>
            </a:extLst>
          </p:cNvPr>
          <p:cNvSpPr>
            <a:spLocks noGrp="1"/>
          </p:cNvSpPr>
          <p:nvPr>
            <p:ph idx="1"/>
          </p:nvPr>
        </p:nvSpPr>
        <p:spPr>
          <a:xfrm>
            <a:off x="79310" y="3002501"/>
            <a:ext cx="12033380" cy="852998"/>
          </a:xfrm>
        </p:spPr>
        <p:txBody>
          <a:bodyPr>
            <a:normAutofit/>
          </a:bodyPr>
          <a:lstStyle/>
          <a:p>
            <a:pPr marL="0" indent="0" algn="ctr">
              <a:buNone/>
            </a:pPr>
            <a:r>
              <a:rPr lang="sr-Latn-RS" sz="5400" dirty="0">
                <a:solidFill>
                  <a:schemeClr val="bg1"/>
                </a:solidFill>
              </a:rPr>
              <a:t>2. Motivaciono pismo - storytelling</a:t>
            </a:r>
          </a:p>
        </p:txBody>
      </p:sp>
    </p:spTree>
    <p:extLst>
      <p:ext uri="{BB962C8B-B14F-4D97-AF65-F5344CB8AC3E}">
        <p14:creationId xmlns:p14="http://schemas.microsoft.com/office/powerpoint/2010/main" val="3164648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7EB584-C5DA-484E-BF0F-CC6FF8084F0A}"/>
              </a:ext>
            </a:extLst>
          </p:cNvPr>
          <p:cNvSpPr>
            <a:spLocks noGrp="1"/>
          </p:cNvSpPr>
          <p:nvPr>
            <p:ph idx="1"/>
          </p:nvPr>
        </p:nvSpPr>
        <p:spPr>
          <a:xfrm>
            <a:off x="79310" y="3002501"/>
            <a:ext cx="12033380" cy="852998"/>
          </a:xfrm>
        </p:spPr>
        <p:txBody>
          <a:bodyPr>
            <a:normAutofit/>
          </a:bodyPr>
          <a:lstStyle/>
          <a:p>
            <a:pPr marL="0" indent="0" algn="ctr">
              <a:buNone/>
            </a:pPr>
            <a:r>
              <a:rPr lang="sr-Latn-RS" sz="5400" dirty="0">
                <a:solidFill>
                  <a:schemeClr val="bg1"/>
                </a:solidFill>
              </a:rPr>
              <a:t>3. Simulacija intervjua</a:t>
            </a:r>
          </a:p>
        </p:txBody>
      </p:sp>
    </p:spTree>
    <p:extLst>
      <p:ext uri="{BB962C8B-B14F-4D97-AF65-F5344CB8AC3E}">
        <p14:creationId xmlns:p14="http://schemas.microsoft.com/office/powerpoint/2010/main" val="890375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71B4DB-663B-4D8C-BB7A-2CC06337918D}"/>
              </a:ext>
            </a:extLst>
          </p:cNvPr>
          <p:cNvSpPr>
            <a:spLocks noGrp="1"/>
          </p:cNvSpPr>
          <p:nvPr>
            <p:ph idx="1"/>
          </p:nvPr>
        </p:nvSpPr>
        <p:spPr>
          <a:xfrm>
            <a:off x="838200" y="2959100"/>
            <a:ext cx="10515600" cy="939800"/>
          </a:xfrm>
        </p:spPr>
        <p:txBody>
          <a:bodyPr>
            <a:normAutofit/>
          </a:bodyPr>
          <a:lstStyle/>
          <a:p>
            <a:pPr marL="0" indent="0" algn="ctr">
              <a:buNone/>
            </a:pPr>
            <a:r>
              <a:rPr lang="sr-Latn-RS" sz="5400" b="1" dirty="0">
                <a:solidFill>
                  <a:schemeClr val="bg1"/>
                </a:solidFill>
              </a:rPr>
              <a:t>HVALA VAM NA PAŽNJI!</a:t>
            </a:r>
          </a:p>
        </p:txBody>
      </p:sp>
    </p:spTree>
    <p:extLst>
      <p:ext uri="{BB962C8B-B14F-4D97-AF65-F5344CB8AC3E}">
        <p14:creationId xmlns:p14="http://schemas.microsoft.com/office/powerpoint/2010/main" val="2931114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DD76A-C7F9-45A7-9FAE-6373EB031F34}"/>
              </a:ext>
            </a:extLst>
          </p:cNvPr>
          <p:cNvSpPr>
            <a:spLocks noGrp="1"/>
          </p:cNvSpPr>
          <p:nvPr>
            <p:ph type="title"/>
          </p:nvPr>
        </p:nvSpPr>
        <p:spPr>
          <a:xfrm>
            <a:off x="838200" y="0"/>
            <a:ext cx="10515600" cy="1325563"/>
          </a:xfrm>
        </p:spPr>
        <p:txBody>
          <a:bodyPr>
            <a:normAutofit/>
          </a:bodyPr>
          <a:lstStyle/>
          <a:p>
            <a:pPr algn="ctr"/>
            <a:r>
              <a:rPr lang="sr-Latn-RS" sz="4000" b="1" dirty="0">
                <a:latin typeface="+mn-lt"/>
              </a:rPr>
              <a:t>Š</a:t>
            </a:r>
            <a:r>
              <a:rPr lang="en-US" sz="4000" b="1" dirty="0">
                <a:latin typeface="+mn-lt"/>
              </a:rPr>
              <a:t>ta je </a:t>
            </a:r>
            <a:r>
              <a:rPr lang="sr-Latn-RS" sz="4000" b="1" dirty="0">
                <a:latin typeface="+mn-lt"/>
              </a:rPr>
              <a:t>regrutacija i selekcija</a:t>
            </a:r>
            <a:endParaRPr lang="en-US" sz="4000" b="1" dirty="0">
              <a:latin typeface="+mn-lt"/>
            </a:endParaRPr>
          </a:p>
        </p:txBody>
      </p:sp>
      <p:sp>
        <p:nvSpPr>
          <p:cNvPr id="3" name="Content Placeholder 2">
            <a:extLst>
              <a:ext uri="{FF2B5EF4-FFF2-40B4-BE49-F238E27FC236}">
                <a16:creationId xmlns:a16="http://schemas.microsoft.com/office/drawing/2014/main" id="{60EE65E0-E840-433A-B88A-CA633D0386A7}"/>
              </a:ext>
            </a:extLst>
          </p:cNvPr>
          <p:cNvSpPr>
            <a:spLocks noGrp="1"/>
          </p:cNvSpPr>
          <p:nvPr>
            <p:ph idx="1"/>
          </p:nvPr>
        </p:nvSpPr>
        <p:spPr>
          <a:xfrm>
            <a:off x="2626072" y="3722864"/>
            <a:ext cx="3240521" cy="554620"/>
          </a:xfrm>
        </p:spPr>
        <p:txBody>
          <a:bodyPr>
            <a:normAutofit lnSpcReduction="10000"/>
          </a:bodyPr>
          <a:lstStyle/>
          <a:p>
            <a:pPr marL="0" indent="0">
              <a:spcBef>
                <a:spcPct val="50000"/>
              </a:spcBef>
              <a:buNone/>
            </a:pPr>
            <a:r>
              <a:rPr lang="sr-Latn-CS" altLang="en-US" sz="1800" b="1" dirty="0"/>
              <a:t>Regrutacija</a:t>
            </a:r>
            <a:r>
              <a:rPr lang="sr-Latn-CS" altLang="en-US" sz="1800" dirty="0"/>
              <a:t> - privlačenje kvalifikovanih kandidata</a:t>
            </a:r>
            <a:endParaRPr lang="en-US" altLang="en-US" sz="1800" dirty="0"/>
          </a:p>
        </p:txBody>
      </p:sp>
      <p:sp>
        <p:nvSpPr>
          <p:cNvPr id="4" name="TextBox 3">
            <a:extLst>
              <a:ext uri="{FF2B5EF4-FFF2-40B4-BE49-F238E27FC236}">
                <a16:creationId xmlns:a16="http://schemas.microsoft.com/office/drawing/2014/main" id="{E4D6D938-0E80-409A-8AB8-6CFE35CEE2BD}"/>
              </a:ext>
            </a:extLst>
          </p:cNvPr>
          <p:cNvSpPr txBox="1"/>
          <p:nvPr/>
        </p:nvSpPr>
        <p:spPr>
          <a:xfrm>
            <a:off x="669303" y="1293866"/>
            <a:ext cx="10878531" cy="1323439"/>
          </a:xfrm>
          <a:prstGeom prst="rect">
            <a:avLst/>
          </a:prstGeom>
          <a:noFill/>
        </p:spPr>
        <p:txBody>
          <a:bodyPr wrap="square" rtlCol="0">
            <a:spAutoFit/>
          </a:bodyPr>
          <a:lstStyle/>
          <a:p>
            <a:r>
              <a:rPr lang="sr-Latn-RS" sz="2000" dirty="0"/>
              <a:t>Opšti cilj procesa regrutacije i selekcije jeste da se postigne, uz minimalne troškove, odgovarajući broj i kvalitet zaposlenih koji je potreban da bi se ispunila HR strategija kompanije. Ovaj proces uključuje identifikovanje, evaluiranje i korišćenje najprikladnijih izvora kandidata, kao i primenu odgovarajućih metoda selekcije kako bi se procenile potrebne kompetencije kod kandidata.</a:t>
            </a:r>
          </a:p>
        </p:txBody>
      </p:sp>
      <p:sp>
        <p:nvSpPr>
          <p:cNvPr id="5" name="Content Placeholder 2">
            <a:extLst>
              <a:ext uri="{FF2B5EF4-FFF2-40B4-BE49-F238E27FC236}">
                <a16:creationId xmlns:a16="http://schemas.microsoft.com/office/drawing/2014/main" id="{289A70F9-7509-4806-85DD-50AD577A7D20}"/>
              </a:ext>
            </a:extLst>
          </p:cNvPr>
          <p:cNvSpPr txBox="1">
            <a:spLocks/>
          </p:cNvSpPr>
          <p:nvPr/>
        </p:nvSpPr>
        <p:spPr>
          <a:xfrm>
            <a:off x="3342555" y="5239931"/>
            <a:ext cx="5027645" cy="5546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50000"/>
              </a:spcBef>
              <a:buNone/>
            </a:pPr>
            <a:r>
              <a:rPr lang="sr-Latn-CS" altLang="en-US" sz="1800" b="1" dirty="0"/>
              <a:t>Selekcija</a:t>
            </a:r>
            <a:r>
              <a:rPr lang="sr-Latn-CS" altLang="en-US" sz="1800" dirty="0"/>
              <a:t> - izbora kandidata koji u najvećoj meri zadovoljava definisane kriterijume</a:t>
            </a:r>
            <a:endParaRPr kumimoji="1" lang="en-US" altLang="en-US" sz="1600" dirty="0"/>
          </a:p>
        </p:txBody>
      </p:sp>
      <p:pic>
        <p:nvPicPr>
          <p:cNvPr id="7" name="Picture 6">
            <a:extLst>
              <a:ext uri="{FF2B5EF4-FFF2-40B4-BE49-F238E27FC236}">
                <a16:creationId xmlns:a16="http://schemas.microsoft.com/office/drawing/2014/main" id="{72173B99-26CC-4DA4-A53A-F9DC5891E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050" y="3722863"/>
            <a:ext cx="2143125" cy="2143125"/>
          </a:xfrm>
          <a:prstGeom prst="rect">
            <a:avLst/>
          </a:prstGeom>
        </p:spPr>
      </p:pic>
      <p:pic>
        <p:nvPicPr>
          <p:cNvPr id="9" name="Picture 8">
            <a:extLst>
              <a:ext uri="{FF2B5EF4-FFF2-40B4-BE49-F238E27FC236}">
                <a16:creationId xmlns:a16="http://schemas.microsoft.com/office/drawing/2014/main" id="{6E5377D0-7FBF-4874-B78C-3F3DDDF39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200" y="3794300"/>
            <a:ext cx="3333750" cy="2000250"/>
          </a:xfrm>
          <a:prstGeom prst="rect">
            <a:avLst/>
          </a:prstGeom>
        </p:spPr>
      </p:pic>
    </p:spTree>
    <p:extLst>
      <p:ext uri="{BB962C8B-B14F-4D97-AF65-F5344CB8AC3E}">
        <p14:creationId xmlns:p14="http://schemas.microsoft.com/office/powerpoint/2010/main" val="412404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7">
            <a:extLst>
              <a:ext uri="{FF2B5EF4-FFF2-40B4-BE49-F238E27FC236}">
                <a16:creationId xmlns:a16="http://schemas.microsoft.com/office/drawing/2014/main" id="{CBF54BA4-B96A-493A-9FB4-4E2432BC8327}"/>
              </a:ext>
            </a:extLst>
          </p:cNvPr>
          <p:cNvSpPr>
            <a:spLocks noGrp="1"/>
          </p:cNvSpPr>
          <p:nvPr>
            <p:ph type="title"/>
          </p:nvPr>
        </p:nvSpPr>
        <p:spPr>
          <a:xfrm>
            <a:off x="838200" y="7765"/>
            <a:ext cx="10515600" cy="1325563"/>
          </a:xfrm>
        </p:spPr>
        <p:txBody>
          <a:bodyPr>
            <a:normAutofit/>
          </a:bodyPr>
          <a:lstStyle/>
          <a:p>
            <a:pPr algn="ctr"/>
            <a:r>
              <a:rPr lang="sr-Latn-CS" altLang="en-US" sz="4000" b="1" dirty="0">
                <a:latin typeface="+mn-lt"/>
              </a:rPr>
              <a:t>Proces regrutacije i selekcije</a:t>
            </a:r>
          </a:p>
        </p:txBody>
      </p:sp>
      <p:sp>
        <p:nvSpPr>
          <p:cNvPr id="5" name="Rectangle 8">
            <a:extLst>
              <a:ext uri="{FF2B5EF4-FFF2-40B4-BE49-F238E27FC236}">
                <a16:creationId xmlns:a16="http://schemas.microsoft.com/office/drawing/2014/main" id="{426CB5A5-1C49-4CD2-8302-606E110A444A}"/>
              </a:ext>
            </a:extLst>
          </p:cNvPr>
          <p:cNvSpPr>
            <a:spLocks noChangeArrowheads="1"/>
          </p:cNvSpPr>
          <p:nvPr/>
        </p:nvSpPr>
        <p:spPr bwMode="auto">
          <a:xfrm>
            <a:off x="2319037" y="2663826"/>
            <a:ext cx="1674611" cy="2099980"/>
          </a:xfrm>
          <a:prstGeom prst="homePlate">
            <a:avLst/>
          </a:prstGeom>
          <a:solidFill>
            <a:schemeClr val="accent5">
              <a:lumMod val="60000"/>
              <a:lumOff val="4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scene3d>
              <a:camera prst="orthographicFront"/>
              <a:lightRig rig="threePt" dir="t"/>
            </a:scene3d>
            <a:sp3d prstMaterial="softEdge"/>
          </a:bodyPr>
          <a:lstStyle/>
          <a:p>
            <a:pPr algn="ctr" eaLnBrk="0" hangingPunct="0">
              <a:defRPr/>
            </a:pPr>
            <a:r>
              <a:rPr lang="sr-Latn-CS" sz="1600" b="1" dirty="0">
                <a:solidFill>
                  <a:schemeClr val="tx1"/>
                </a:solidFill>
              </a:rPr>
              <a:t>Definisanje </a:t>
            </a:r>
          </a:p>
          <a:p>
            <a:pPr algn="ctr" eaLnBrk="0" hangingPunct="0">
              <a:defRPr/>
            </a:pPr>
            <a:r>
              <a:rPr lang="sr-Latn-CS" sz="1600" b="1" dirty="0">
                <a:solidFill>
                  <a:schemeClr val="tx1"/>
                </a:solidFill>
              </a:rPr>
              <a:t>zahteva </a:t>
            </a:r>
          </a:p>
          <a:p>
            <a:pPr algn="ctr" eaLnBrk="0" hangingPunct="0">
              <a:defRPr/>
            </a:pPr>
            <a:r>
              <a:rPr lang="sr-Latn-CS" sz="1600" b="1" dirty="0">
                <a:solidFill>
                  <a:schemeClr val="tx1"/>
                </a:solidFill>
              </a:rPr>
              <a:t>za </a:t>
            </a:r>
          </a:p>
          <a:p>
            <a:pPr algn="ctr" eaLnBrk="0" hangingPunct="0">
              <a:defRPr/>
            </a:pPr>
            <a:r>
              <a:rPr lang="sr-Latn-CS" sz="1600" b="1" dirty="0">
                <a:solidFill>
                  <a:schemeClr val="tx1"/>
                </a:solidFill>
              </a:rPr>
              <a:t>novu </a:t>
            </a:r>
          </a:p>
          <a:p>
            <a:pPr algn="ctr" eaLnBrk="0" hangingPunct="0">
              <a:defRPr/>
            </a:pPr>
            <a:r>
              <a:rPr lang="sr-Latn-CS" sz="1600" b="1" dirty="0">
                <a:solidFill>
                  <a:schemeClr val="tx1"/>
                </a:solidFill>
              </a:rPr>
              <a:t>poziciju</a:t>
            </a:r>
            <a:endParaRPr lang="en-US" sz="1600" b="1" dirty="0">
              <a:solidFill>
                <a:schemeClr val="tx1"/>
              </a:solidFill>
            </a:endParaRPr>
          </a:p>
        </p:txBody>
      </p:sp>
      <p:sp>
        <p:nvSpPr>
          <p:cNvPr id="6" name="Rectangle 14">
            <a:extLst>
              <a:ext uri="{FF2B5EF4-FFF2-40B4-BE49-F238E27FC236}">
                <a16:creationId xmlns:a16="http://schemas.microsoft.com/office/drawing/2014/main" id="{0C43D474-FD5D-4F21-93A3-00DF3F40CE83}"/>
              </a:ext>
            </a:extLst>
          </p:cNvPr>
          <p:cNvSpPr>
            <a:spLocks noChangeArrowheads="1"/>
          </p:cNvSpPr>
          <p:nvPr/>
        </p:nvSpPr>
        <p:spPr bwMode="auto">
          <a:xfrm>
            <a:off x="9148895" y="2192595"/>
            <a:ext cx="2458616" cy="864096"/>
          </a:xfrm>
          <a:prstGeom prst="rect">
            <a:avLst/>
          </a:prstGeom>
          <a:solidFill>
            <a:srgbClr val="7030A0"/>
          </a:solidFill>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scene3d>
              <a:camera prst="orthographicFront"/>
              <a:lightRig rig="threePt" dir="t"/>
            </a:scene3d>
            <a:sp3d prstMaterial="softEdge"/>
          </a:bodyPr>
          <a:lstStyle/>
          <a:p>
            <a:pPr algn="ctr" eaLnBrk="0" hangingPunct="0">
              <a:defRPr/>
            </a:pPr>
            <a:endParaRPr lang="sr-Latn-CS" sz="1600" dirty="0">
              <a:solidFill>
                <a:schemeClr val="tx1"/>
              </a:solidFill>
              <a:latin typeface="+mj-lt"/>
            </a:endParaRPr>
          </a:p>
          <a:p>
            <a:pPr algn="ctr" eaLnBrk="0" hangingPunct="0">
              <a:defRPr/>
            </a:pPr>
            <a:r>
              <a:rPr lang="sr-Latn-CS" sz="1600" b="1" dirty="0">
                <a:solidFill>
                  <a:schemeClr val="bg1"/>
                </a:solidFill>
              </a:rPr>
              <a:t>Uvođenje u posao i obuka </a:t>
            </a:r>
          </a:p>
          <a:p>
            <a:pPr algn="ctr" eaLnBrk="0" hangingPunct="0">
              <a:defRPr/>
            </a:pPr>
            <a:r>
              <a:rPr lang="sr-Latn-CS" sz="1600" b="1" dirty="0">
                <a:solidFill>
                  <a:schemeClr val="bg1"/>
                </a:solidFill>
              </a:rPr>
              <a:t>(Onboarding)</a:t>
            </a:r>
          </a:p>
          <a:p>
            <a:pPr algn="ctr" eaLnBrk="0" hangingPunct="0">
              <a:defRPr/>
            </a:pPr>
            <a:r>
              <a:rPr lang="sr-Latn-CS" sz="1600" dirty="0">
                <a:solidFill>
                  <a:schemeClr val="tx1"/>
                </a:solidFill>
              </a:rPr>
              <a:t> </a:t>
            </a:r>
            <a:endParaRPr lang="en-US" sz="1600" dirty="0">
              <a:solidFill>
                <a:schemeClr val="tx1"/>
              </a:solidFill>
            </a:endParaRPr>
          </a:p>
        </p:txBody>
      </p:sp>
      <p:sp>
        <p:nvSpPr>
          <p:cNvPr id="8" name="Rectangle 4">
            <a:extLst>
              <a:ext uri="{FF2B5EF4-FFF2-40B4-BE49-F238E27FC236}">
                <a16:creationId xmlns:a16="http://schemas.microsoft.com/office/drawing/2014/main" id="{7FF6EC10-462D-4DE6-829F-1ABC8238D736}"/>
              </a:ext>
            </a:extLst>
          </p:cNvPr>
          <p:cNvSpPr>
            <a:spLocks noChangeArrowheads="1"/>
          </p:cNvSpPr>
          <p:nvPr/>
        </p:nvSpPr>
        <p:spPr bwMode="auto">
          <a:xfrm>
            <a:off x="444593" y="2663825"/>
            <a:ext cx="1674611" cy="2106903"/>
          </a:xfrm>
          <a:prstGeom prst="homePlate">
            <a:avLst/>
          </a:prstGeom>
          <a:solidFill>
            <a:schemeClr val="accent2">
              <a:lumMod val="50000"/>
            </a:schemeClr>
          </a:solidFill>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anchor="ctr">
            <a:scene3d>
              <a:camera prst="orthographicFront"/>
              <a:lightRig rig="threePt" dir="t"/>
            </a:scene3d>
            <a:sp3d prstMaterial="softEdge"/>
          </a:bodyPr>
          <a:lstStyle/>
          <a:p>
            <a:pPr algn="ctr" eaLnBrk="0" hangingPunct="0">
              <a:defRPr/>
            </a:pPr>
            <a:r>
              <a:rPr lang="sr-Latn-CS" sz="1600" b="1" dirty="0">
                <a:solidFill>
                  <a:schemeClr val="bg1"/>
                </a:solidFill>
              </a:rPr>
              <a:t>Biznis </a:t>
            </a:r>
          </a:p>
          <a:p>
            <a:pPr algn="ctr" eaLnBrk="0" hangingPunct="0">
              <a:defRPr/>
            </a:pPr>
            <a:r>
              <a:rPr lang="sr-Latn-CS" sz="1600" b="1" dirty="0">
                <a:solidFill>
                  <a:schemeClr val="bg1"/>
                </a:solidFill>
              </a:rPr>
              <a:t>strategija </a:t>
            </a:r>
          </a:p>
          <a:p>
            <a:pPr algn="ctr" eaLnBrk="0" hangingPunct="0">
              <a:defRPr/>
            </a:pPr>
            <a:r>
              <a:rPr lang="sr-Latn-CS" sz="1600" b="1" dirty="0">
                <a:solidFill>
                  <a:schemeClr val="bg1"/>
                </a:solidFill>
              </a:rPr>
              <a:t>i planiranje</a:t>
            </a:r>
          </a:p>
          <a:p>
            <a:pPr algn="ctr" eaLnBrk="0" hangingPunct="0">
              <a:defRPr/>
            </a:pPr>
            <a:endParaRPr lang="en-US" sz="1600" dirty="0">
              <a:solidFill>
                <a:schemeClr val="tx1"/>
              </a:solidFill>
              <a:latin typeface="+mj-lt"/>
            </a:endParaRPr>
          </a:p>
        </p:txBody>
      </p:sp>
      <p:sp>
        <p:nvSpPr>
          <p:cNvPr id="9" name="Rectangle 5">
            <a:extLst>
              <a:ext uri="{FF2B5EF4-FFF2-40B4-BE49-F238E27FC236}">
                <a16:creationId xmlns:a16="http://schemas.microsoft.com/office/drawing/2014/main" id="{220995D9-D5F0-4FDE-958E-3D0CA44BA6C3}"/>
              </a:ext>
            </a:extLst>
          </p:cNvPr>
          <p:cNvSpPr>
            <a:spLocks noChangeArrowheads="1"/>
          </p:cNvSpPr>
          <p:nvPr/>
        </p:nvSpPr>
        <p:spPr bwMode="auto">
          <a:xfrm>
            <a:off x="4408554" y="2663825"/>
            <a:ext cx="880465" cy="2106899"/>
          </a:xfrm>
          <a:prstGeom prst="rect">
            <a:avLst/>
          </a:prstGeom>
          <a:solidFill>
            <a:schemeClr val="accent2"/>
          </a:solidFill>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vert="vert270" wrap="none" anchor="ctr">
            <a:scene3d>
              <a:camera prst="orthographicFront"/>
              <a:lightRig rig="threePt" dir="t"/>
            </a:scene3d>
            <a:sp3d prstMaterial="softEdge"/>
          </a:bodyPr>
          <a:lstStyle/>
          <a:p>
            <a:pPr algn="ctr" eaLnBrk="0" hangingPunct="0">
              <a:defRPr/>
            </a:pPr>
            <a:r>
              <a:rPr lang="sr-Latn-CS" sz="2000" b="1" dirty="0">
                <a:solidFill>
                  <a:schemeClr val="bg1"/>
                </a:solidFill>
                <a:ea typeface="ＭＳ Ｐゴシック" pitchFamily="34" charset="-128"/>
              </a:rPr>
              <a:t>Regrutacija</a:t>
            </a:r>
            <a:endParaRPr lang="en-US" sz="2000" b="1" dirty="0">
              <a:solidFill>
                <a:schemeClr val="bg1"/>
              </a:solidFill>
              <a:ea typeface="ＭＳ Ｐゴシック" pitchFamily="34" charset="-128"/>
            </a:endParaRPr>
          </a:p>
        </p:txBody>
      </p:sp>
      <p:sp>
        <p:nvSpPr>
          <p:cNvPr id="10" name="Rectangle 9">
            <a:extLst>
              <a:ext uri="{FF2B5EF4-FFF2-40B4-BE49-F238E27FC236}">
                <a16:creationId xmlns:a16="http://schemas.microsoft.com/office/drawing/2014/main" id="{802AFB64-49B9-4934-8DFE-99CAAA40C3BB}"/>
              </a:ext>
            </a:extLst>
          </p:cNvPr>
          <p:cNvSpPr>
            <a:spLocks noChangeArrowheads="1"/>
          </p:cNvSpPr>
          <p:nvPr/>
        </p:nvSpPr>
        <p:spPr bwMode="auto">
          <a:xfrm>
            <a:off x="6166855" y="2624643"/>
            <a:ext cx="808833" cy="2146081"/>
          </a:xfrm>
          <a:prstGeom prst="rect">
            <a:avLst/>
          </a:prstGeom>
          <a:solidFill>
            <a:schemeClr val="accent2"/>
          </a:solidFill>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vert="vert270" wrap="none" anchor="ctr">
            <a:scene3d>
              <a:camera prst="orthographicFront"/>
              <a:lightRig rig="threePt" dir="t"/>
            </a:scene3d>
            <a:sp3d prstMaterial="softEdge"/>
          </a:bodyPr>
          <a:lstStyle/>
          <a:p>
            <a:pPr algn="ctr" eaLnBrk="0" hangingPunct="0">
              <a:defRPr/>
            </a:pPr>
            <a:r>
              <a:rPr lang="sr-Latn-CS" sz="2000" b="1" dirty="0">
                <a:solidFill>
                  <a:schemeClr val="bg1"/>
                </a:solidFill>
              </a:rPr>
              <a:t>Selekcija</a:t>
            </a:r>
            <a:endParaRPr lang="en-US" sz="2000" b="1" dirty="0">
              <a:solidFill>
                <a:schemeClr val="bg1"/>
              </a:solidFill>
            </a:endParaRPr>
          </a:p>
        </p:txBody>
      </p:sp>
      <p:sp>
        <p:nvSpPr>
          <p:cNvPr id="22" name="Rectangle 14">
            <a:extLst>
              <a:ext uri="{FF2B5EF4-FFF2-40B4-BE49-F238E27FC236}">
                <a16:creationId xmlns:a16="http://schemas.microsoft.com/office/drawing/2014/main" id="{7A0364E8-A59F-497D-AC2D-FA0DF2CDB47D}"/>
              </a:ext>
            </a:extLst>
          </p:cNvPr>
          <p:cNvSpPr>
            <a:spLocks noChangeArrowheads="1"/>
          </p:cNvSpPr>
          <p:nvPr/>
        </p:nvSpPr>
        <p:spPr bwMode="auto">
          <a:xfrm>
            <a:off x="9148895" y="3257098"/>
            <a:ext cx="2458616" cy="913284"/>
          </a:xfrm>
          <a:prstGeom prst="rect">
            <a:avLst/>
          </a:prstGeom>
          <a:solidFill>
            <a:srgbClr val="7030A0"/>
          </a:solidFill>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scene3d>
              <a:camera prst="orthographicFront"/>
              <a:lightRig rig="threePt" dir="t"/>
            </a:scene3d>
            <a:sp3d prstMaterial="softEdge"/>
          </a:bodyPr>
          <a:lstStyle/>
          <a:p>
            <a:pPr algn="ctr" eaLnBrk="0" hangingPunct="0">
              <a:defRPr/>
            </a:pPr>
            <a:endParaRPr lang="sr-Latn-CS" sz="1600" dirty="0">
              <a:solidFill>
                <a:schemeClr val="tx1"/>
              </a:solidFill>
              <a:latin typeface="+mj-lt"/>
            </a:endParaRPr>
          </a:p>
          <a:p>
            <a:pPr algn="ctr" eaLnBrk="0" hangingPunct="0">
              <a:defRPr/>
            </a:pPr>
            <a:r>
              <a:rPr lang="sr-Latn-CS" sz="1600" b="1" dirty="0">
                <a:solidFill>
                  <a:schemeClr val="bg1"/>
                </a:solidFill>
              </a:rPr>
              <a:t>Praćenje učinka </a:t>
            </a:r>
          </a:p>
          <a:p>
            <a:pPr algn="ctr" eaLnBrk="0" hangingPunct="0">
              <a:defRPr/>
            </a:pPr>
            <a:r>
              <a:rPr lang="sr-Latn-CS" sz="1600" b="1" dirty="0">
                <a:solidFill>
                  <a:schemeClr val="bg1"/>
                </a:solidFill>
              </a:rPr>
              <a:t>(Performance review)</a:t>
            </a:r>
          </a:p>
          <a:p>
            <a:pPr algn="ctr" eaLnBrk="0" hangingPunct="0">
              <a:defRPr/>
            </a:pPr>
            <a:r>
              <a:rPr lang="sr-Latn-CS" sz="1600" dirty="0">
                <a:solidFill>
                  <a:schemeClr val="tx1"/>
                </a:solidFill>
                <a:latin typeface="+mj-lt"/>
              </a:rPr>
              <a:t> </a:t>
            </a:r>
            <a:endParaRPr lang="en-US" sz="1600" dirty="0">
              <a:solidFill>
                <a:schemeClr val="tx1"/>
              </a:solidFill>
              <a:latin typeface="+mj-lt"/>
            </a:endParaRPr>
          </a:p>
        </p:txBody>
      </p:sp>
      <p:sp>
        <p:nvSpPr>
          <p:cNvPr id="23" name="Rectangle 14">
            <a:extLst>
              <a:ext uri="{FF2B5EF4-FFF2-40B4-BE49-F238E27FC236}">
                <a16:creationId xmlns:a16="http://schemas.microsoft.com/office/drawing/2014/main" id="{65E65140-A88B-4F75-9DAB-BFA9C33346C1}"/>
              </a:ext>
            </a:extLst>
          </p:cNvPr>
          <p:cNvSpPr>
            <a:spLocks noChangeArrowheads="1"/>
          </p:cNvSpPr>
          <p:nvPr/>
        </p:nvSpPr>
        <p:spPr bwMode="auto">
          <a:xfrm>
            <a:off x="9148895" y="4362907"/>
            <a:ext cx="2458616" cy="923830"/>
          </a:xfrm>
          <a:prstGeom prst="rect">
            <a:avLst/>
          </a:prstGeom>
          <a:solidFill>
            <a:srgbClr val="7030A0"/>
          </a:solidFill>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scene3d>
              <a:camera prst="orthographicFront"/>
              <a:lightRig rig="threePt" dir="t"/>
            </a:scene3d>
            <a:sp3d prstMaterial="softEdge"/>
          </a:bodyPr>
          <a:lstStyle/>
          <a:p>
            <a:pPr algn="ctr" eaLnBrk="0" hangingPunct="0">
              <a:defRPr/>
            </a:pPr>
            <a:endParaRPr lang="sr-Latn-CS" sz="1600" dirty="0">
              <a:solidFill>
                <a:schemeClr val="tx1"/>
              </a:solidFill>
              <a:latin typeface="+mj-lt"/>
            </a:endParaRPr>
          </a:p>
          <a:p>
            <a:pPr algn="ctr" eaLnBrk="0" hangingPunct="0">
              <a:defRPr/>
            </a:pPr>
            <a:r>
              <a:rPr lang="sr-Latn-CS" sz="1600" b="1" dirty="0">
                <a:solidFill>
                  <a:schemeClr val="bg1"/>
                </a:solidFill>
              </a:rPr>
              <a:t>Razvoj i planiranje karijere </a:t>
            </a:r>
          </a:p>
          <a:p>
            <a:pPr algn="ctr" eaLnBrk="0" hangingPunct="0">
              <a:defRPr/>
            </a:pPr>
            <a:r>
              <a:rPr lang="sr-Latn-CS" sz="1600" b="1" dirty="0">
                <a:solidFill>
                  <a:schemeClr val="bg1"/>
                </a:solidFill>
              </a:rPr>
              <a:t>(Development)</a:t>
            </a:r>
          </a:p>
          <a:p>
            <a:pPr algn="ctr" eaLnBrk="0" hangingPunct="0">
              <a:defRPr/>
            </a:pPr>
            <a:r>
              <a:rPr lang="sr-Latn-CS" sz="1600" dirty="0">
                <a:solidFill>
                  <a:schemeClr val="bg1"/>
                </a:solidFill>
              </a:rPr>
              <a:t> </a:t>
            </a:r>
            <a:endParaRPr lang="en-US" sz="1600" dirty="0">
              <a:solidFill>
                <a:schemeClr val="bg1"/>
              </a:solidFill>
            </a:endParaRPr>
          </a:p>
        </p:txBody>
      </p:sp>
      <p:sp>
        <p:nvSpPr>
          <p:cNvPr id="25" name="Line 32">
            <a:extLst>
              <a:ext uri="{FF2B5EF4-FFF2-40B4-BE49-F238E27FC236}">
                <a16:creationId xmlns:a16="http://schemas.microsoft.com/office/drawing/2014/main" id="{5D4E1803-4EBC-422A-8972-14F97EF50E47}"/>
              </a:ext>
            </a:extLst>
          </p:cNvPr>
          <p:cNvSpPr>
            <a:spLocks noChangeShapeType="1"/>
          </p:cNvSpPr>
          <p:nvPr/>
        </p:nvSpPr>
        <p:spPr bwMode="auto">
          <a:xfrm flipH="1">
            <a:off x="8586941" y="2659234"/>
            <a:ext cx="403041" cy="4591"/>
          </a:xfrm>
          <a:prstGeom prst="line">
            <a:avLst/>
          </a:prstGeom>
          <a:ln>
            <a:headEnd type="stealth" w="med" len="med"/>
            <a:tailEnd/>
          </a:ln>
        </p:spPr>
        <p:style>
          <a:lnRef idx="1">
            <a:schemeClr val="accent2"/>
          </a:lnRef>
          <a:fillRef idx="2">
            <a:schemeClr val="accent2"/>
          </a:fillRef>
          <a:effectRef idx="1">
            <a:schemeClr val="accent2"/>
          </a:effectRef>
          <a:fontRef idx="minor">
            <a:schemeClr val="dk1"/>
          </a:fontRef>
        </p:style>
        <p:txBody>
          <a:bodyPr>
            <a:scene3d>
              <a:camera prst="orthographicFront"/>
              <a:lightRig rig="threePt" dir="t"/>
            </a:scene3d>
            <a:sp3d prstMaterial="softEdge"/>
          </a:bodyPr>
          <a:lstStyle/>
          <a:p>
            <a:pPr algn="ctr">
              <a:defRPr/>
            </a:pPr>
            <a:endParaRPr lang="sr-Latn-CS" dirty="0"/>
          </a:p>
        </p:txBody>
      </p:sp>
      <p:sp>
        <p:nvSpPr>
          <p:cNvPr id="27" name="Line 32">
            <a:extLst>
              <a:ext uri="{FF2B5EF4-FFF2-40B4-BE49-F238E27FC236}">
                <a16:creationId xmlns:a16="http://schemas.microsoft.com/office/drawing/2014/main" id="{C06923E5-D9C0-4038-B9C1-095DC0A3EEEE}"/>
              </a:ext>
            </a:extLst>
          </p:cNvPr>
          <p:cNvSpPr>
            <a:spLocks noChangeShapeType="1"/>
          </p:cNvSpPr>
          <p:nvPr/>
        </p:nvSpPr>
        <p:spPr bwMode="auto">
          <a:xfrm flipH="1">
            <a:off x="8586941" y="3697682"/>
            <a:ext cx="446042" cy="0"/>
          </a:xfrm>
          <a:prstGeom prst="line">
            <a:avLst/>
          </a:prstGeom>
          <a:ln>
            <a:headEnd type="stealth" w="med" len="med"/>
            <a:tailEnd/>
          </a:ln>
        </p:spPr>
        <p:style>
          <a:lnRef idx="1">
            <a:schemeClr val="accent2"/>
          </a:lnRef>
          <a:fillRef idx="2">
            <a:schemeClr val="accent2"/>
          </a:fillRef>
          <a:effectRef idx="1">
            <a:schemeClr val="accent2"/>
          </a:effectRef>
          <a:fontRef idx="minor">
            <a:schemeClr val="dk1"/>
          </a:fontRef>
        </p:style>
        <p:txBody>
          <a:bodyPr>
            <a:scene3d>
              <a:camera prst="orthographicFront"/>
              <a:lightRig rig="threePt" dir="t"/>
            </a:scene3d>
            <a:sp3d prstMaterial="softEdge"/>
          </a:bodyPr>
          <a:lstStyle/>
          <a:p>
            <a:pPr algn="ctr">
              <a:defRPr/>
            </a:pPr>
            <a:r>
              <a:rPr lang="sr-Latn-CS" dirty="0"/>
              <a:t> </a:t>
            </a:r>
          </a:p>
        </p:txBody>
      </p:sp>
      <p:sp>
        <p:nvSpPr>
          <p:cNvPr id="28" name="Line 32">
            <a:extLst>
              <a:ext uri="{FF2B5EF4-FFF2-40B4-BE49-F238E27FC236}">
                <a16:creationId xmlns:a16="http://schemas.microsoft.com/office/drawing/2014/main" id="{BB2C9D21-B790-458A-A9C5-38CBC796C803}"/>
              </a:ext>
            </a:extLst>
          </p:cNvPr>
          <p:cNvSpPr>
            <a:spLocks noChangeShapeType="1"/>
          </p:cNvSpPr>
          <p:nvPr/>
        </p:nvSpPr>
        <p:spPr bwMode="auto">
          <a:xfrm flipH="1" flipV="1">
            <a:off x="8586942" y="4763806"/>
            <a:ext cx="446041" cy="0"/>
          </a:xfrm>
          <a:prstGeom prst="line">
            <a:avLst/>
          </a:prstGeom>
          <a:ln>
            <a:headEnd type="stealth" w="med" len="med"/>
            <a:tailEnd/>
          </a:ln>
        </p:spPr>
        <p:style>
          <a:lnRef idx="1">
            <a:schemeClr val="accent2"/>
          </a:lnRef>
          <a:fillRef idx="2">
            <a:schemeClr val="accent2"/>
          </a:fillRef>
          <a:effectRef idx="1">
            <a:schemeClr val="accent2"/>
          </a:effectRef>
          <a:fontRef idx="minor">
            <a:schemeClr val="dk1"/>
          </a:fontRef>
        </p:style>
        <p:txBody>
          <a:bodyPr>
            <a:scene3d>
              <a:camera prst="orthographicFront"/>
              <a:lightRig rig="threePt" dir="t"/>
            </a:scene3d>
            <a:sp3d prstMaterial="softEdge"/>
          </a:bodyPr>
          <a:lstStyle/>
          <a:p>
            <a:pPr algn="ctr">
              <a:defRPr/>
            </a:pPr>
            <a:r>
              <a:rPr lang="sr-Latn-CS" dirty="0"/>
              <a:t> </a:t>
            </a:r>
          </a:p>
        </p:txBody>
      </p:sp>
      <p:sp>
        <p:nvSpPr>
          <p:cNvPr id="29" name="Rectangle 8">
            <a:extLst>
              <a:ext uri="{FF2B5EF4-FFF2-40B4-BE49-F238E27FC236}">
                <a16:creationId xmlns:a16="http://schemas.microsoft.com/office/drawing/2014/main" id="{3AC456D8-BF6B-4669-845A-59E72E7A0ECC}"/>
              </a:ext>
            </a:extLst>
          </p:cNvPr>
          <p:cNvSpPr>
            <a:spLocks noChangeArrowheads="1"/>
          </p:cNvSpPr>
          <p:nvPr/>
        </p:nvSpPr>
        <p:spPr bwMode="auto">
          <a:xfrm>
            <a:off x="444593" y="2003388"/>
            <a:ext cx="1296143" cy="609407"/>
          </a:xfrm>
          <a:prstGeom prst="rect">
            <a:avLst/>
          </a:prstGeom>
          <a:solidFill>
            <a:schemeClr val="accent2">
              <a:lumMod val="5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scene3d>
              <a:camera prst="orthographicFront"/>
              <a:lightRig rig="threePt" dir="t"/>
            </a:scene3d>
            <a:sp3d prstMaterial="softEdge"/>
          </a:bodyPr>
          <a:lstStyle/>
          <a:p>
            <a:pPr algn="ctr" eaLnBrk="0" hangingPunct="0">
              <a:defRPr/>
            </a:pPr>
            <a:r>
              <a:rPr lang="en-US" sz="1600" dirty="0" err="1">
                <a:solidFill>
                  <a:schemeClr val="bg1"/>
                </a:solidFill>
              </a:rPr>
              <a:t>Proizvod</a:t>
            </a:r>
            <a:r>
              <a:rPr lang="en-US" sz="1600" dirty="0">
                <a:solidFill>
                  <a:schemeClr val="bg1"/>
                </a:solidFill>
              </a:rPr>
              <a:t> </a:t>
            </a:r>
            <a:r>
              <a:rPr lang="en-US" sz="1600" dirty="0" err="1">
                <a:solidFill>
                  <a:schemeClr val="bg1"/>
                </a:solidFill>
              </a:rPr>
              <a:t>firme</a:t>
            </a:r>
            <a:endParaRPr lang="en-US" sz="1600" dirty="0">
              <a:solidFill>
                <a:schemeClr val="bg1"/>
              </a:solidFill>
            </a:endParaRPr>
          </a:p>
        </p:txBody>
      </p:sp>
      <p:sp>
        <p:nvSpPr>
          <p:cNvPr id="30" name="Rectangle 8">
            <a:extLst>
              <a:ext uri="{FF2B5EF4-FFF2-40B4-BE49-F238E27FC236}">
                <a16:creationId xmlns:a16="http://schemas.microsoft.com/office/drawing/2014/main" id="{249EE930-99B1-4A5A-BD17-65B78B7B36E7}"/>
              </a:ext>
            </a:extLst>
          </p:cNvPr>
          <p:cNvSpPr>
            <a:spLocks noChangeArrowheads="1"/>
          </p:cNvSpPr>
          <p:nvPr/>
        </p:nvSpPr>
        <p:spPr bwMode="auto">
          <a:xfrm>
            <a:off x="444593" y="4824822"/>
            <a:ext cx="1296142" cy="609407"/>
          </a:xfrm>
          <a:prstGeom prst="rect">
            <a:avLst/>
          </a:prstGeom>
          <a:solidFill>
            <a:schemeClr val="accent2">
              <a:lumMod val="5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scene3d>
              <a:camera prst="orthographicFront"/>
              <a:lightRig rig="threePt" dir="t"/>
            </a:scene3d>
            <a:sp3d prstMaterial="softEdge"/>
          </a:bodyPr>
          <a:lstStyle/>
          <a:p>
            <a:pPr algn="ctr" eaLnBrk="0" hangingPunct="0">
              <a:defRPr/>
            </a:pPr>
            <a:r>
              <a:rPr lang="sr-Latn-RS" sz="1600" dirty="0">
                <a:solidFill>
                  <a:schemeClr val="bg1"/>
                </a:solidFill>
              </a:rPr>
              <a:t>Klijent</a:t>
            </a:r>
          </a:p>
          <a:p>
            <a:pPr algn="ctr" eaLnBrk="0" hangingPunct="0">
              <a:defRPr/>
            </a:pPr>
            <a:r>
              <a:rPr lang="sr-Latn-RS" sz="1600" dirty="0">
                <a:solidFill>
                  <a:schemeClr val="bg1"/>
                </a:solidFill>
              </a:rPr>
              <a:t>(</a:t>
            </a:r>
            <a:r>
              <a:rPr lang="en-US" sz="1600" dirty="0">
                <a:solidFill>
                  <a:schemeClr val="bg1"/>
                </a:solidFill>
              </a:rPr>
              <a:t>Outsourcing</a:t>
            </a:r>
            <a:r>
              <a:rPr lang="sr-Latn-RS" sz="1600" dirty="0">
                <a:solidFill>
                  <a:schemeClr val="bg1"/>
                </a:solidFill>
              </a:rPr>
              <a:t>)</a:t>
            </a:r>
            <a:endParaRPr lang="en-US" sz="1600" dirty="0">
              <a:solidFill>
                <a:schemeClr val="bg1"/>
              </a:solidFill>
            </a:endParaRPr>
          </a:p>
        </p:txBody>
      </p:sp>
      <p:sp>
        <p:nvSpPr>
          <p:cNvPr id="31" name="Rectangle 8">
            <a:extLst>
              <a:ext uri="{FF2B5EF4-FFF2-40B4-BE49-F238E27FC236}">
                <a16:creationId xmlns:a16="http://schemas.microsoft.com/office/drawing/2014/main" id="{A4B7CAFC-0040-4506-BAE2-12F948273EB6}"/>
              </a:ext>
            </a:extLst>
          </p:cNvPr>
          <p:cNvSpPr>
            <a:spLocks noChangeArrowheads="1"/>
          </p:cNvSpPr>
          <p:nvPr/>
        </p:nvSpPr>
        <p:spPr bwMode="auto">
          <a:xfrm>
            <a:off x="4408555" y="1971465"/>
            <a:ext cx="2567134" cy="609407"/>
          </a:xfrm>
          <a:prstGeom prst="rect">
            <a:avLst/>
          </a:prstGeom>
          <a:solidFill>
            <a:schemeClr val="accent2">
              <a:lumMod val="60000"/>
              <a:lumOff val="4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scene3d>
              <a:camera prst="orthographicFront"/>
              <a:lightRig rig="threePt" dir="t"/>
            </a:scene3d>
            <a:sp3d prstMaterial="softEdge"/>
          </a:bodyPr>
          <a:lstStyle/>
          <a:p>
            <a:pPr algn="ctr" eaLnBrk="0" hangingPunct="0">
              <a:defRPr/>
            </a:pPr>
            <a:r>
              <a:rPr lang="en-US" sz="1600" dirty="0" err="1">
                <a:solidFill>
                  <a:schemeClr val="tx1"/>
                </a:solidFill>
              </a:rPr>
              <a:t>Eksterna</a:t>
            </a:r>
            <a:r>
              <a:rPr lang="en-US" sz="1600" dirty="0">
                <a:solidFill>
                  <a:schemeClr val="tx1"/>
                </a:solidFill>
              </a:rPr>
              <a:t> </a:t>
            </a:r>
            <a:r>
              <a:rPr lang="en-US" sz="1600" dirty="0" err="1">
                <a:solidFill>
                  <a:schemeClr val="tx1"/>
                </a:solidFill>
              </a:rPr>
              <a:t>ili</a:t>
            </a:r>
            <a:r>
              <a:rPr lang="en-US" sz="1600" dirty="0">
                <a:solidFill>
                  <a:schemeClr val="tx1"/>
                </a:solidFill>
              </a:rPr>
              <a:t> </a:t>
            </a:r>
            <a:r>
              <a:rPr lang="en-US" sz="1600" dirty="0" err="1">
                <a:solidFill>
                  <a:schemeClr val="tx1"/>
                </a:solidFill>
              </a:rPr>
              <a:t>interna</a:t>
            </a:r>
            <a:endParaRPr lang="en-US" sz="1600" dirty="0">
              <a:solidFill>
                <a:schemeClr val="tx1"/>
              </a:solidFill>
            </a:endParaRPr>
          </a:p>
        </p:txBody>
      </p:sp>
      <p:sp>
        <p:nvSpPr>
          <p:cNvPr id="32" name="Rectangle 8">
            <a:extLst>
              <a:ext uri="{FF2B5EF4-FFF2-40B4-BE49-F238E27FC236}">
                <a16:creationId xmlns:a16="http://schemas.microsoft.com/office/drawing/2014/main" id="{4C8DA503-F368-454A-ABCF-AC55B401A333}"/>
              </a:ext>
            </a:extLst>
          </p:cNvPr>
          <p:cNvSpPr>
            <a:spLocks noChangeArrowheads="1"/>
          </p:cNvSpPr>
          <p:nvPr/>
        </p:nvSpPr>
        <p:spPr bwMode="auto">
          <a:xfrm>
            <a:off x="4408554" y="4942508"/>
            <a:ext cx="1581699" cy="609407"/>
          </a:xfrm>
          <a:prstGeom prst="rect">
            <a:avLst/>
          </a:prstGeom>
          <a:solidFill>
            <a:schemeClr val="accent2">
              <a:lumMod val="60000"/>
              <a:lumOff val="40000"/>
            </a:schemeClr>
          </a:solidFill>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scene3d>
              <a:camera prst="orthographicFront"/>
              <a:lightRig rig="threePt" dir="t"/>
            </a:scene3d>
            <a:sp3d prstMaterial="softEdge"/>
          </a:bodyPr>
          <a:lstStyle/>
          <a:p>
            <a:pPr algn="ctr" eaLnBrk="0" hangingPunct="0">
              <a:defRPr/>
            </a:pPr>
            <a:r>
              <a:rPr lang="en-US" sz="1600" dirty="0" err="1">
                <a:solidFill>
                  <a:schemeClr val="tx1"/>
                </a:solidFill>
              </a:rPr>
              <a:t>Pasivna</a:t>
            </a:r>
            <a:r>
              <a:rPr lang="en-US" sz="1600" dirty="0">
                <a:solidFill>
                  <a:schemeClr val="tx1"/>
                </a:solidFill>
              </a:rPr>
              <a:t> </a:t>
            </a:r>
            <a:r>
              <a:rPr lang="en-US" sz="1600" dirty="0" err="1">
                <a:solidFill>
                  <a:schemeClr val="tx1"/>
                </a:solidFill>
              </a:rPr>
              <a:t>ili</a:t>
            </a:r>
            <a:r>
              <a:rPr lang="en-US" sz="1600" dirty="0">
                <a:solidFill>
                  <a:schemeClr val="tx1"/>
                </a:solidFill>
              </a:rPr>
              <a:t> </a:t>
            </a:r>
            <a:r>
              <a:rPr lang="en-US" sz="1600" dirty="0" err="1">
                <a:solidFill>
                  <a:schemeClr val="tx1"/>
                </a:solidFill>
              </a:rPr>
              <a:t>aktivna</a:t>
            </a:r>
            <a:endParaRPr lang="en-US" sz="1600" dirty="0">
              <a:solidFill>
                <a:schemeClr val="tx1"/>
              </a:solidFill>
            </a:endParaRPr>
          </a:p>
        </p:txBody>
      </p:sp>
      <p:sp>
        <p:nvSpPr>
          <p:cNvPr id="35" name="Line 30">
            <a:extLst>
              <a:ext uri="{FF2B5EF4-FFF2-40B4-BE49-F238E27FC236}">
                <a16:creationId xmlns:a16="http://schemas.microsoft.com/office/drawing/2014/main" id="{A9BB7DC3-50EB-4027-B556-89AAC41ECA23}"/>
              </a:ext>
            </a:extLst>
          </p:cNvPr>
          <p:cNvSpPr>
            <a:spLocks noChangeShapeType="1"/>
          </p:cNvSpPr>
          <p:nvPr/>
        </p:nvSpPr>
        <p:spPr bwMode="auto">
          <a:xfrm flipV="1">
            <a:off x="5217387" y="3646817"/>
            <a:ext cx="949469" cy="0"/>
          </a:xfrm>
          <a:prstGeom prst="line">
            <a:avLst/>
          </a:prstGeom>
          <a:ln>
            <a:headEnd type="none" w="sm" len="sm"/>
            <a:tailEnd type="stealth" w="med" len="med"/>
          </a:ln>
        </p:spPr>
        <p:style>
          <a:lnRef idx="1">
            <a:schemeClr val="accent2"/>
          </a:lnRef>
          <a:fillRef idx="2">
            <a:schemeClr val="accent2"/>
          </a:fillRef>
          <a:effectRef idx="1">
            <a:schemeClr val="accent2"/>
          </a:effectRef>
          <a:fontRef idx="minor">
            <a:schemeClr val="dk1"/>
          </a:fontRef>
        </p:style>
        <p:txBody>
          <a:bodyPr>
            <a:scene3d>
              <a:camera prst="orthographicFront"/>
              <a:lightRig rig="threePt" dir="t"/>
            </a:scene3d>
            <a:sp3d prstMaterial="softEdge"/>
          </a:bodyPr>
          <a:lstStyle/>
          <a:p>
            <a:pPr>
              <a:defRPr/>
            </a:pPr>
            <a:endParaRPr lang="sr-Latn-CS"/>
          </a:p>
        </p:txBody>
      </p:sp>
      <p:sp>
        <p:nvSpPr>
          <p:cNvPr id="36" name="Rectangle 35">
            <a:extLst>
              <a:ext uri="{FF2B5EF4-FFF2-40B4-BE49-F238E27FC236}">
                <a16:creationId xmlns:a16="http://schemas.microsoft.com/office/drawing/2014/main" id="{4BDCA98E-17FF-4DF5-92F8-ECA2517138FE}"/>
              </a:ext>
            </a:extLst>
          </p:cNvPr>
          <p:cNvSpPr>
            <a:spLocks noChangeArrowheads="1"/>
          </p:cNvSpPr>
          <p:nvPr/>
        </p:nvSpPr>
        <p:spPr bwMode="auto">
          <a:xfrm>
            <a:off x="7692389" y="2640700"/>
            <a:ext cx="808832" cy="2146081"/>
          </a:xfrm>
          <a:prstGeom prst="rect">
            <a:avLst/>
          </a:prstGeom>
          <a:solidFill>
            <a:schemeClr val="accent2"/>
          </a:solidFill>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vert="vert270" wrap="none" anchor="ctr">
            <a:scene3d>
              <a:camera prst="orthographicFront"/>
              <a:lightRig rig="threePt" dir="t"/>
            </a:scene3d>
            <a:sp3d prstMaterial="softEdge"/>
          </a:bodyPr>
          <a:lstStyle/>
          <a:p>
            <a:pPr algn="ctr" eaLnBrk="0" hangingPunct="0">
              <a:defRPr/>
            </a:pPr>
            <a:r>
              <a:rPr lang="sr-Latn-RS" sz="2000" b="1" dirty="0">
                <a:solidFill>
                  <a:schemeClr val="bg1"/>
                </a:solidFill>
              </a:rPr>
              <a:t>„</a:t>
            </a:r>
            <a:r>
              <a:rPr lang="en-US" sz="2000" b="1" dirty="0" err="1">
                <a:solidFill>
                  <a:schemeClr val="bg1"/>
                </a:solidFill>
              </a:rPr>
              <a:t>Dobrodo</a:t>
            </a:r>
            <a:r>
              <a:rPr lang="sr-Latn-RS" sz="2000" b="1" dirty="0">
                <a:solidFill>
                  <a:schemeClr val="bg1"/>
                </a:solidFill>
              </a:rPr>
              <a:t>šli u tim“</a:t>
            </a:r>
            <a:endParaRPr lang="en-US" sz="2000" b="1" dirty="0">
              <a:solidFill>
                <a:schemeClr val="bg1"/>
              </a:solidFill>
            </a:endParaRPr>
          </a:p>
        </p:txBody>
      </p:sp>
      <p:sp>
        <p:nvSpPr>
          <p:cNvPr id="37" name="Line 30">
            <a:extLst>
              <a:ext uri="{FF2B5EF4-FFF2-40B4-BE49-F238E27FC236}">
                <a16:creationId xmlns:a16="http://schemas.microsoft.com/office/drawing/2014/main" id="{24879C40-5F36-47F9-A614-0A71FAB207D9}"/>
              </a:ext>
            </a:extLst>
          </p:cNvPr>
          <p:cNvSpPr>
            <a:spLocks noChangeShapeType="1"/>
          </p:cNvSpPr>
          <p:nvPr/>
        </p:nvSpPr>
        <p:spPr bwMode="auto">
          <a:xfrm flipV="1">
            <a:off x="7038835" y="3697682"/>
            <a:ext cx="647701" cy="1"/>
          </a:xfrm>
          <a:prstGeom prst="line">
            <a:avLst/>
          </a:prstGeom>
          <a:ln>
            <a:headEnd type="none" w="sm" len="sm"/>
            <a:tailEnd type="stealth" w="med" len="med"/>
          </a:ln>
        </p:spPr>
        <p:style>
          <a:lnRef idx="1">
            <a:schemeClr val="accent2"/>
          </a:lnRef>
          <a:fillRef idx="2">
            <a:schemeClr val="accent2"/>
          </a:fillRef>
          <a:effectRef idx="1">
            <a:schemeClr val="accent2"/>
          </a:effectRef>
          <a:fontRef idx="minor">
            <a:schemeClr val="dk1"/>
          </a:fontRef>
        </p:style>
        <p:txBody>
          <a:bodyPr>
            <a:scene3d>
              <a:camera prst="orthographicFront"/>
              <a:lightRig rig="threePt" dir="t"/>
            </a:scene3d>
            <a:sp3d prstMaterial="softEdge"/>
          </a:bodyPr>
          <a:lstStyle/>
          <a:p>
            <a:pPr>
              <a:defRPr/>
            </a:pPr>
            <a:endParaRPr lang="sr-Latn-CS"/>
          </a:p>
        </p:txBody>
      </p:sp>
      <p:sp>
        <p:nvSpPr>
          <p:cNvPr id="3" name="Arrow: Right 2">
            <a:extLst>
              <a:ext uri="{FF2B5EF4-FFF2-40B4-BE49-F238E27FC236}">
                <a16:creationId xmlns:a16="http://schemas.microsoft.com/office/drawing/2014/main" id="{0E627CAC-A3C8-4DBF-805C-A0E596E3DF9F}"/>
              </a:ext>
            </a:extLst>
          </p:cNvPr>
          <p:cNvSpPr/>
          <p:nvPr/>
        </p:nvSpPr>
        <p:spPr>
          <a:xfrm>
            <a:off x="444593" y="5770776"/>
            <a:ext cx="11162918" cy="18043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BBE4-97AA-439C-9A91-E03FB74512F1}"/>
              </a:ext>
            </a:extLst>
          </p:cNvPr>
          <p:cNvSpPr>
            <a:spLocks noGrp="1"/>
          </p:cNvSpPr>
          <p:nvPr>
            <p:ph type="title"/>
          </p:nvPr>
        </p:nvSpPr>
        <p:spPr>
          <a:xfrm>
            <a:off x="933994" y="0"/>
            <a:ext cx="10515600" cy="1325563"/>
          </a:xfrm>
        </p:spPr>
        <p:txBody>
          <a:bodyPr>
            <a:normAutofit/>
          </a:bodyPr>
          <a:lstStyle/>
          <a:p>
            <a:pPr algn="ctr"/>
            <a:r>
              <a:rPr lang="sr-Latn-RS" sz="4000" b="1" dirty="0">
                <a:latin typeface="+mn-lt"/>
              </a:rPr>
              <a:t>B</a:t>
            </a:r>
            <a:r>
              <a:rPr lang="en-US" sz="4000" b="1" dirty="0" err="1">
                <a:latin typeface="+mn-lt"/>
              </a:rPr>
              <a:t>iznis</a:t>
            </a:r>
            <a:r>
              <a:rPr lang="en-US" sz="4000" b="1" dirty="0">
                <a:latin typeface="+mn-lt"/>
              </a:rPr>
              <a:t> </a:t>
            </a:r>
            <a:r>
              <a:rPr lang="en-US" sz="4000" b="1" dirty="0" err="1">
                <a:latin typeface="+mn-lt"/>
              </a:rPr>
              <a:t>strategija</a:t>
            </a:r>
            <a:r>
              <a:rPr lang="en-US" sz="4000" b="1" dirty="0">
                <a:latin typeface="+mn-lt"/>
              </a:rPr>
              <a:t> </a:t>
            </a:r>
            <a:r>
              <a:rPr lang="sr-Latn-RS" sz="4000" b="1" dirty="0">
                <a:latin typeface="+mn-lt"/>
              </a:rPr>
              <a:t>i</a:t>
            </a:r>
            <a:r>
              <a:rPr lang="en-US" sz="4000" b="1" dirty="0">
                <a:latin typeface="+mn-lt"/>
              </a:rPr>
              <a:t> </a:t>
            </a:r>
            <a:r>
              <a:rPr lang="en-US" sz="4000" b="1" dirty="0" err="1">
                <a:latin typeface="+mn-lt"/>
              </a:rPr>
              <a:t>planiranje</a:t>
            </a:r>
            <a:r>
              <a:rPr lang="en-US" sz="4000" b="1" dirty="0">
                <a:latin typeface="+mn-lt"/>
              </a:rPr>
              <a:t> </a:t>
            </a:r>
            <a:endParaRPr lang="en-US" sz="4000" dirty="0">
              <a:latin typeface="+mn-lt"/>
            </a:endParaRPr>
          </a:p>
        </p:txBody>
      </p:sp>
      <p:sp>
        <p:nvSpPr>
          <p:cNvPr id="3" name="Content Placeholder 2">
            <a:extLst>
              <a:ext uri="{FF2B5EF4-FFF2-40B4-BE49-F238E27FC236}">
                <a16:creationId xmlns:a16="http://schemas.microsoft.com/office/drawing/2014/main" id="{0EC8B85A-F8E6-4EC4-AA1B-5358E12D59BE}"/>
              </a:ext>
            </a:extLst>
          </p:cNvPr>
          <p:cNvSpPr>
            <a:spLocks noGrp="1"/>
          </p:cNvSpPr>
          <p:nvPr>
            <p:ph idx="1"/>
          </p:nvPr>
        </p:nvSpPr>
        <p:spPr>
          <a:xfrm>
            <a:off x="3415619" y="1451020"/>
            <a:ext cx="5351070" cy="4591132"/>
          </a:xfrm>
        </p:spPr>
        <p:txBody>
          <a:bodyPr>
            <a:normAutofit lnSpcReduction="10000"/>
          </a:bodyPr>
          <a:lstStyle/>
          <a:p>
            <a:pPr>
              <a:buClr>
                <a:schemeClr val="accent2"/>
              </a:buClr>
              <a:buFont typeface="Wingdings" panose="05000000000000000000" pitchFamily="2" charset="2"/>
              <a:buChar char="q"/>
            </a:pPr>
            <a:r>
              <a:rPr lang="sr-Latn-RS" sz="3200" dirty="0"/>
              <a:t> Čime se kompanija bavi (npr. IT industrija)</a:t>
            </a:r>
          </a:p>
          <a:p>
            <a:pPr>
              <a:buClr>
                <a:schemeClr val="accent2"/>
              </a:buClr>
              <a:buFont typeface="Wingdings" panose="05000000000000000000" pitchFamily="2" charset="2"/>
              <a:buChar char="q"/>
            </a:pPr>
            <a:r>
              <a:rPr lang="sr-Latn-RS" sz="3200" dirty="0"/>
              <a:t> Firma ima svoj prozvod ili radi za klijenta</a:t>
            </a:r>
            <a:r>
              <a:rPr lang="en-US" sz="3200" dirty="0"/>
              <a:t>?</a:t>
            </a:r>
            <a:endParaRPr lang="sr-Latn-RS" sz="3200" dirty="0"/>
          </a:p>
          <a:p>
            <a:pPr>
              <a:buClr>
                <a:schemeClr val="accent2"/>
              </a:buClr>
              <a:buFont typeface="Wingdings" panose="05000000000000000000" pitchFamily="2" charset="2"/>
              <a:buChar char="q"/>
            </a:pPr>
            <a:r>
              <a:rPr lang="sr-Latn-RS" sz="3200" dirty="0"/>
              <a:t> Koji su ciljevi</a:t>
            </a:r>
            <a:r>
              <a:rPr lang="en-US" sz="3200" dirty="0"/>
              <a:t> </a:t>
            </a:r>
            <a:r>
              <a:rPr lang="en-US" sz="3200" dirty="0" err="1"/>
              <a:t>kompanije</a:t>
            </a:r>
            <a:r>
              <a:rPr lang="sr-Latn-RS" sz="3200" dirty="0"/>
              <a:t> (kratkoročni i dugoročni)</a:t>
            </a:r>
          </a:p>
          <a:p>
            <a:pPr>
              <a:buClr>
                <a:schemeClr val="accent2"/>
              </a:buClr>
              <a:buFont typeface="Wingdings" panose="05000000000000000000" pitchFamily="2" charset="2"/>
              <a:buChar char="q"/>
            </a:pPr>
            <a:r>
              <a:rPr lang="sr-Latn-RS" sz="3200" dirty="0"/>
              <a:t> Šta je potrebno da bi se ti ciljevi ispunili</a:t>
            </a:r>
            <a:r>
              <a:rPr lang="en-US" sz="3200" dirty="0"/>
              <a:t>?</a:t>
            </a:r>
          </a:p>
          <a:p>
            <a:pPr>
              <a:buClr>
                <a:schemeClr val="accent2"/>
              </a:buClr>
              <a:buFont typeface="Wingdings" panose="05000000000000000000" pitchFamily="2" charset="2"/>
              <a:buChar char="q"/>
            </a:pPr>
            <a:r>
              <a:rPr lang="sr-Latn-RS" sz="3200" dirty="0"/>
              <a:t> </a:t>
            </a:r>
            <a:r>
              <a:rPr lang="en-US" sz="3200" dirty="0" err="1"/>
              <a:t>Definisanje</a:t>
            </a:r>
            <a:r>
              <a:rPr lang="en-US" sz="3200" dirty="0"/>
              <a:t> </a:t>
            </a:r>
            <a:r>
              <a:rPr lang="en-US" sz="3200" dirty="0" err="1"/>
              <a:t>zahteva</a:t>
            </a:r>
            <a:r>
              <a:rPr lang="en-US" sz="3200" dirty="0"/>
              <a:t> za </a:t>
            </a:r>
            <a:r>
              <a:rPr lang="en-US" sz="3200" dirty="0" err="1"/>
              <a:t>nove</a:t>
            </a:r>
            <a:r>
              <a:rPr lang="en-US" sz="3200" dirty="0"/>
              <a:t> </a:t>
            </a:r>
            <a:r>
              <a:rPr lang="en-US" sz="3200" dirty="0" err="1"/>
              <a:t>pozicije</a:t>
            </a:r>
            <a:endParaRPr lang="sr-Latn-RS" sz="3200" dirty="0">
              <a:hlinkClick r:id="rId2"/>
            </a:endParaRPr>
          </a:p>
          <a:p>
            <a:pPr marL="0" indent="0">
              <a:buNone/>
            </a:pPr>
            <a:endParaRPr lang="sr-Latn-RS" sz="1800" dirty="0"/>
          </a:p>
        </p:txBody>
      </p:sp>
      <p:pic>
        <p:nvPicPr>
          <p:cNvPr id="5" name="Picture 4">
            <a:extLst>
              <a:ext uri="{FF2B5EF4-FFF2-40B4-BE49-F238E27FC236}">
                <a16:creationId xmlns:a16="http://schemas.microsoft.com/office/drawing/2014/main" id="{07F64D28-2555-4EF0-813D-9CFB803A6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311" y="1089618"/>
            <a:ext cx="3530689" cy="5296034"/>
          </a:xfrm>
          <a:prstGeom prst="rect">
            <a:avLst/>
          </a:prstGeom>
        </p:spPr>
      </p:pic>
      <p:pic>
        <p:nvPicPr>
          <p:cNvPr id="7" name="Picture 6">
            <a:extLst>
              <a:ext uri="{FF2B5EF4-FFF2-40B4-BE49-F238E27FC236}">
                <a16:creationId xmlns:a16="http://schemas.microsoft.com/office/drawing/2014/main" id="{C5633228-60B3-4A06-AD7B-E1101A759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9" y="1089618"/>
            <a:ext cx="3384705" cy="5066870"/>
          </a:xfrm>
          <a:prstGeom prst="rect">
            <a:avLst/>
          </a:prstGeom>
        </p:spPr>
      </p:pic>
    </p:spTree>
    <p:extLst>
      <p:ext uri="{BB962C8B-B14F-4D97-AF65-F5344CB8AC3E}">
        <p14:creationId xmlns:p14="http://schemas.microsoft.com/office/powerpoint/2010/main" val="201743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3007</Words>
  <Application>Microsoft Office PowerPoint</Application>
  <PresentationFormat>Widescreen</PresentationFormat>
  <Paragraphs>386</Paragraphs>
  <Slides>63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MS PGothic</vt:lpstr>
      <vt:lpstr>MS PGothic</vt:lpstr>
      <vt:lpstr>Arial</vt:lpstr>
      <vt:lpstr>Calibri</vt:lpstr>
      <vt:lpstr>Calibri Light</vt:lpstr>
      <vt:lpstr>Droid Sans Fallback</vt:lpstr>
      <vt:lpstr>FreeSans</vt:lpstr>
      <vt:lpstr>Liberation Sans</vt:lpstr>
      <vt:lpstr>Wingdings</vt:lpstr>
      <vt:lpstr>Office Theme</vt:lpstr>
      <vt:lpstr>PowerPoint Presentation</vt:lpstr>
      <vt:lpstr>Ko sam ja?</vt:lpstr>
      <vt:lpstr>Agenda</vt:lpstr>
      <vt:lpstr>PowerPoint Presentation</vt:lpstr>
      <vt:lpstr>PowerPoint Presentation</vt:lpstr>
      <vt:lpstr>Pozicija regrutera</vt:lpstr>
      <vt:lpstr>Šta je regrutacija i selekcija</vt:lpstr>
      <vt:lpstr>Proces regrutacije i selekcije</vt:lpstr>
      <vt:lpstr>Biznis strategija i planiranje </vt:lpstr>
      <vt:lpstr>Temelj procesa regrutacije i selekcije</vt:lpstr>
      <vt:lpstr>Regrutacija kandidata</vt:lpstr>
      <vt:lpstr>Faze i aktivnosti procesa selekcije</vt:lpstr>
      <vt:lpstr>Biografija (CV)</vt:lpstr>
      <vt:lpstr>Intervju</vt:lpstr>
      <vt:lpstr>Šta ispitujemo na intervjuu?</vt:lpstr>
      <vt:lpstr>I šta još ispitujemo?</vt:lpstr>
      <vt:lpstr>Tipovi pitanja</vt:lpstr>
      <vt:lpstr>Situaciona pitanja</vt:lpstr>
      <vt:lpstr>Koja je svrha bihejvioralnih pitanja</vt:lpstr>
      <vt:lpstr>Tokom intervjua...</vt:lpstr>
      <vt:lpstr>Testiranje...</vt:lpstr>
      <vt:lpstr>Tehnički intervju</vt:lpstr>
      <vt:lpstr>Finalni intervju</vt:lpstr>
      <vt:lpstr>8 stvari koje regruteri vole kod kandidata</vt:lpstr>
      <vt:lpstr>PowerPoint Presentation</vt:lpstr>
      <vt:lpstr>PowerPoint Presentation</vt:lpstr>
      <vt:lpstr>Osnovni alati pozicioniranja i promocije</vt:lpstr>
      <vt:lpstr>Oglašavanje  </vt:lpstr>
      <vt:lpstr>Oglašavanje  </vt:lpstr>
      <vt:lpstr>Oglašavanje  </vt:lpstr>
      <vt:lpstr>IT događaji</vt:lpstr>
      <vt:lpstr>IT hubovi</vt:lpstr>
      <vt:lpstr>Sajtovi za edukaciju</vt:lpstr>
      <vt:lpstr>Sajtovi za poslove (freelance)</vt:lpstr>
      <vt:lpstr>Zašto LinkedIn?</vt:lpstr>
      <vt:lpstr>PowerPoint Presentation</vt:lpstr>
      <vt:lpstr>Prijavite se na domaće portale</vt:lpstr>
      <vt:lpstr>Postavljanje LinkedIn naloga</vt:lpstr>
      <vt:lpstr>Budite aktivni, dovitljivi i uporni</vt:lpstr>
      <vt:lpstr>Pretvorite problem u izazov</vt:lpstr>
      <vt:lpstr>PowerPoint Presentation</vt:lpstr>
      <vt:lpstr>PowerPoint Presentation</vt:lpstr>
      <vt:lpstr>Optimalan CV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Motivaciono pismo Pričanje svoje priče</vt:lpstr>
      <vt:lpstr>PowerPoint Presentation</vt:lpstr>
      <vt:lpstr>PowerPoint Presentation</vt:lpstr>
      <vt:lpstr>PowerPoint Presentation</vt:lpstr>
      <vt:lpstr>Česta pitanja i saveti</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Milan Dumić</dc:creator>
  <cp:lastModifiedBy>Milan Dumić</cp:lastModifiedBy>
  <cp:revision>65</cp:revision>
  <dcterms:created xsi:type="dcterms:W3CDTF">2019-02-26T13:52:31Z</dcterms:created>
  <dcterms:modified xsi:type="dcterms:W3CDTF">2019-04-05T10:41:06Z</dcterms:modified>
</cp:coreProperties>
</file>